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4" r:id="rId18"/>
    <p:sldId id="276" r:id="rId19"/>
    <p:sldId id="277" r:id="rId20"/>
    <p:sldId id="278" r:id="rId21"/>
    <p:sldId id="279" r:id="rId22"/>
    <p:sldId id="313" r:id="rId23"/>
    <p:sldId id="280" r:id="rId24"/>
    <p:sldId id="281" r:id="rId25"/>
    <p:sldId id="285" r:id="rId26"/>
    <p:sldId id="286" r:id="rId27"/>
    <p:sldId id="287" r:id="rId28"/>
    <p:sldId id="288" r:id="rId29"/>
    <p:sldId id="290" r:id="rId30"/>
    <p:sldId id="291" r:id="rId31"/>
    <p:sldId id="292" r:id="rId32"/>
    <p:sldId id="293" r:id="rId33"/>
    <p:sldId id="294" r:id="rId34"/>
    <p:sldId id="295" r:id="rId35"/>
    <p:sldId id="296" r:id="rId36"/>
    <p:sldId id="297" r:id="rId37"/>
    <p:sldId id="298" r:id="rId38"/>
    <p:sldId id="269" r:id="rId39"/>
    <p:sldId id="301" r:id="rId40"/>
    <p:sldId id="282" r:id="rId41"/>
    <p:sldId id="314" r:id="rId42"/>
    <p:sldId id="311"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Palatino Linotype" panose="02040502050505030304" pitchFamily="18"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gpTnqUXrVTTMxChex0cCcQjeLD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BFF"/>
    <a:srgbClr val="8FD8FF"/>
    <a:srgbClr val="B4BBD6"/>
    <a:srgbClr val="FFFFFF"/>
    <a:srgbClr val="607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7CD86B-570A-4BA3-8699-62FFA94EB23F}">
  <a:tblStyle styleId="{D77CD86B-570A-4BA3-8699-62FFA94EB23F}" styleName="Table_0">
    <a:wholeTbl>
      <a:tcTxStyle b="off" i="off">
        <a:font>
          <a:latin typeface="Noto Sans"/>
          <a:ea typeface="Noto Sans"/>
          <a:cs typeface="Noto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BEC"/>
          </a:solidFill>
        </a:fill>
      </a:tcStyle>
    </a:wholeTbl>
    <a:band1H>
      <a:tcTxStyle b="off" i="off"/>
      <a:tcStyle>
        <a:tcBdr/>
        <a:fill>
          <a:solidFill>
            <a:srgbClr val="CAF6D7"/>
          </a:solidFill>
        </a:fill>
      </a:tcStyle>
    </a:band1H>
    <a:band2H>
      <a:tcTxStyle b="off" i="off"/>
      <a:tcStyle>
        <a:tcBdr/>
      </a:tcStyle>
    </a:band2H>
    <a:band1V>
      <a:tcTxStyle b="off" i="off"/>
      <a:tcStyle>
        <a:tcBdr/>
        <a:fill>
          <a:solidFill>
            <a:srgbClr val="CAF6D7"/>
          </a:solidFill>
        </a:fill>
      </a:tcStyle>
    </a:band1V>
    <a:band2V>
      <a:tcTxStyle b="off" i="off"/>
      <a:tcStyle>
        <a:tcBdr/>
      </a:tcStyle>
    </a:band2V>
    <a:lastCol>
      <a:tcTxStyle b="on" i="off">
        <a:font>
          <a:latin typeface="Noto Sans"/>
          <a:ea typeface="Noto Sans"/>
          <a:cs typeface="Noto Sans"/>
        </a:font>
        <a:schemeClr val="lt1"/>
      </a:tcTxStyle>
      <a:tcStyle>
        <a:tcBdr/>
        <a:fill>
          <a:solidFill>
            <a:schemeClr val="accent1"/>
          </a:solidFill>
        </a:fill>
      </a:tcStyle>
    </a:lastCol>
    <a:firstCol>
      <a:tcTxStyle b="on" i="off">
        <a:font>
          <a:latin typeface="Noto Sans"/>
          <a:ea typeface="Noto Sans"/>
          <a:cs typeface="Noto Sans"/>
        </a:font>
        <a:schemeClr val="lt1"/>
      </a:tcTxStyle>
      <a:tcStyle>
        <a:tcBdr/>
        <a:fill>
          <a:solidFill>
            <a:schemeClr val="accent1"/>
          </a:solidFill>
        </a:fill>
      </a:tcStyle>
    </a:firstCol>
    <a:lastRow>
      <a:tcTxStyle b="on" i="off">
        <a:font>
          <a:latin typeface="Noto Sans"/>
          <a:ea typeface="Noto Sans"/>
          <a:cs typeface="Noto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Noto Sans"/>
          <a:ea typeface="Noto Sans"/>
          <a:cs typeface="Noto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45" autoAdjust="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2071ea513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132071ea513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32071ea513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132071ea513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2071ea513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132071ea513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32071ea513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g132071ea513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32071ea513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132071ea513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2071ea513_0_3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132071ea513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32071ea513_0_3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132071ea513_0_3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2071ea513_0_3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g132071ea513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32071ea513_0_4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132071ea513_0_4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2071ea513_0_5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g132071ea513_0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2002541ac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132002541a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32071ea513_0_5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g132071ea513_0_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2071ea513_0_5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Because emergency doors open from inside to outside. The guard was inside so the door could not have hit him.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Because the color coding is not recommended for color blind. It should have more contrast.</a:t>
            </a:r>
            <a:endParaRPr/>
          </a:p>
        </p:txBody>
      </p:sp>
      <p:sp>
        <p:nvSpPr>
          <p:cNvPr id="406" name="Google Shape;406;g132071ea513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2071ea513_0_5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Because emergency doors open from inside to outside. The guard was inside so the door could not have hit him.</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Because the color coding is not recommended for color blind. It should have more contrast.</a:t>
            </a:r>
            <a:endParaRPr dirty="0"/>
          </a:p>
        </p:txBody>
      </p:sp>
      <p:sp>
        <p:nvSpPr>
          <p:cNvPr id="406" name="Google Shape;406;g132071ea513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986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2071ea513_0_5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Because emergency doors open from inside to outside. The guard was inside so the door could not have hit him.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Because the color coding is recommended for color blind. It should have more contrast.</a:t>
            </a:r>
            <a:endParaRPr/>
          </a:p>
        </p:txBody>
      </p:sp>
      <p:sp>
        <p:nvSpPr>
          <p:cNvPr id="420" name="Google Shape;420;g132071ea513_0_5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2071ea513_0_5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g132071ea513_0_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5986568d4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g135986568d4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317153c932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g1317153c932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32071ea513_0_5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g132071ea513_0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2071ea513_3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g132071ea513_3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2071ea513_3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g132071ea513_3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2002541a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132002541a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2071ea513_3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g132071ea513_3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317489e665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5" name="Google Shape;525;g1317489e665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32071ea513_3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2" name="Google Shape;532;g132071ea513_3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32071ea513_3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g132071ea513_3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32071ea513_3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g132071ea513_3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35986568d4_1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135986568d4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5986568d4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g135986568d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32071ea513_3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g132071ea513_3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32071ea513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g132071ea513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5986568d4_2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g135986568d4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17153c93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g1317153c93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5986568d4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g135986568d4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5986568d4_2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g135986568d4_2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6546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2002541ac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132002541a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2002541ac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g132002541ac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2071ea513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132071ea51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2002541ac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132002541a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32071ea513_0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132071ea513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19"/>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7200"/>
              <a:buFont typeface="Arial"/>
              <a:buNone/>
              <a:defRPr sz="7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pic>
        <p:nvPicPr>
          <p:cNvPr id="20" name="Google Shape;20;p19"/>
          <p:cNvPicPr preferRelativeResize="0"/>
          <p:nvPr/>
        </p:nvPicPr>
        <p:blipFill rotWithShape="1">
          <a:blip r:embed="rId3">
            <a:alphaModFix/>
          </a:blip>
          <a:srcRect/>
          <a:stretch/>
        </p:blipFill>
        <p:spPr>
          <a:xfrm>
            <a:off x="1097280" y="745920"/>
            <a:ext cx="2725899" cy="900000"/>
          </a:xfrm>
          <a:prstGeom prst="rect">
            <a:avLst/>
          </a:prstGeom>
          <a:noFill/>
          <a:ln>
            <a:noFill/>
          </a:ln>
        </p:spPr>
      </p:pic>
      <p:pic>
        <p:nvPicPr>
          <p:cNvPr id="21" name="Google Shape;21;p19"/>
          <p:cNvPicPr preferRelativeResize="0"/>
          <p:nvPr/>
        </p:nvPicPr>
        <p:blipFill rotWithShape="1">
          <a:blip r:embed="rId4">
            <a:alphaModFix/>
          </a:blip>
          <a:srcRect/>
          <a:stretch/>
        </p:blipFill>
        <p:spPr>
          <a:xfrm>
            <a:off x="1097280" y="6138311"/>
            <a:ext cx="1065405" cy="360000"/>
          </a:xfrm>
          <a:prstGeom prst="rect">
            <a:avLst/>
          </a:prstGeom>
          <a:noFill/>
          <a:ln>
            <a:noFill/>
          </a:ln>
        </p:spPr>
      </p:pic>
      <p:pic>
        <p:nvPicPr>
          <p:cNvPr id="22" name="Google Shape;22;p19"/>
          <p:cNvPicPr preferRelativeResize="0"/>
          <p:nvPr/>
        </p:nvPicPr>
        <p:blipFill rotWithShape="1">
          <a:blip r:embed="rId5">
            <a:alphaModFix/>
          </a:blip>
          <a:srcRect/>
          <a:stretch/>
        </p:blipFill>
        <p:spPr>
          <a:xfrm>
            <a:off x="2460229" y="5958311"/>
            <a:ext cx="751043" cy="72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d">
  <p:cSld name="End">
    <p:bg>
      <p:bgPr>
        <a:solidFill>
          <a:schemeClr val="accent3"/>
        </a:solidFill>
        <a:effectLst/>
      </p:bgPr>
    </p:bg>
    <p:spTree>
      <p:nvGrpSpPr>
        <p:cNvPr id="1" name="Shape 89"/>
        <p:cNvGrpSpPr/>
        <p:nvPr/>
      </p:nvGrpSpPr>
      <p:grpSpPr>
        <a:xfrm>
          <a:off x="0" y="0"/>
          <a:ext cx="0" cy="0"/>
          <a:chOff x="0" y="0"/>
          <a:chExt cx="0" cy="0"/>
        </a:xfrm>
      </p:grpSpPr>
      <p:sp>
        <p:nvSpPr>
          <p:cNvPr id="90" name="Google Shape;90;p3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6000"/>
              <a:buFont typeface="Arial"/>
              <a:buNone/>
              <a:defRPr sz="6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4"/>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92" name="Google Shape;92;p34"/>
          <p:cNvCxnSpPr/>
          <p:nvPr/>
        </p:nvCxnSpPr>
        <p:spPr>
          <a:xfrm>
            <a:off x="1171575" y="4343400"/>
            <a:ext cx="9906000" cy="0"/>
          </a:xfrm>
          <a:prstGeom prst="straightConnector1">
            <a:avLst/>
          </a:prstGeom>
          <a:noFill/>
          <a:ln w="76200" cap="sq" cmpd="sng">
            <a:solidFill>
              <a:schemeClr val="lt2"/>
            </a:solidFill>
            <a:prstDash val="solid"/>
            <a:round/>
            <a:headEnd type="none" w="sm" len="sm"/>
            <a:tailEnd type="none" w="sm" len="sm"/>
          </a:ln>
        </p:spPr>
      </p:cxnSp>
      <p:sp>
        <p:nvSpPr>
          <p:cNvPr id="93" name="Google Shape;93;p34"/>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 Alternate">
  <p:cSld name="Title Slide - Alternate">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0"/>
          <p:cNvSpPr/>
          <p:nvPr/>
        </p:nvSpPr>
        <p:spPr>
          <a:xfrm>
            <a:off x="0" y="5598621"/>
            <a:ext cx="12192000" cy="12593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 name="Google Shape;97;p20"/>
          <p:cNvSpPr txBox="1">
            <a:spLocks noGrp="1"/>
          </p:cNvSpPr>
          <p:nvPr>
            <p:ph type="ctrTitle"/>
          </p:nvPr>
        </p:nvSpPr>
        <p:spPr>
          <a:xfrm>
            <a:off x="1097280" y="1645920"/>
            <a:ext cx="10058400" cy="4275486"/>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7200"/>
              <a:buFont typeface="Arial"/>
              <a:buNone/>
              <a:defRPr sz="72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8" name="Google Shape;98;p20"/>
          <p:cNvPicPr preferRelativeResize="0"/>
          <p:nvPr/>
        </p:nvPicPr>
        <p:blipFill rotWithShape="1">
          <a:blip r:embed="rId3">
            <a:alphaModFix/>
          </a:blip>
          <a:srcRect/>
          <a:stretch/>
        </p:blipFill>
        <p:spPr>
          <a:xfrm>
            <a:off x="1097280" y="745920"/>
            <a:ext cx="2725899" cy="900000"/>
          </a:xfrm>
          <a:prstGeom prst="rect">
            <a:avLst/>
          </a:prstGeom>
          <a:noFill/>
          <a:ln>
            <a:noFill/>
          </a:ln>
        </p:spPr>
      </p:pic>
      <p:pic>
        <p:nvPicPr>
          <p:cNvPr id="99" name="Google Shape;99;p20"/>
          <p:cNvPicPr preferRelativeResize="0"/>
          <p:nvPr/>
        </p:nvPicPr>
        <p:blipFill rotWithShape="1">
          <a:blip r:embed="rId4">
            <a:alphaModFix/>
          </a:blip>
          <a:srcRect/>
          <a:stretch/>
        </p:blipFill>
        <p:spPr>
          <a:xfrm>
            <a:off x="1097280" y="6138311"/>
            <a:ext cx="1065405" cy="360000"/>
          </a:xfrm>
          <a:prstGeom prst="rect">
            <a:avLst/>
          </a:prstGeom>
          <a:noFill/>
          <a:ln>
            <a:noFill/>
          </a:ln>
        </p:spPr>
      </p:pic>
      <p:pic>
        <p:nvPicPr>
          <p:cNvPr id="100" name="Google Shape;100;p20"/>
          <p:cNvPicPr preferRelativeResize="0"/>
          <p:nvPr/>
        </p:nvPicPr>
        <p:blipFill rotWithShape="1">
          <a:blip r:embed="rId5">
            <a:alphaModFix/>
          </a:blip>
          <a:srcRect/>
          <a:stretch/>
        </p:blipFill>
        <p:spPr>
          <a:xfrm>
            <a:off x="2460229" y="5958311"/>
            <a:ext cx="751043" cy="720000"/>
          </a:xfrm>
          <a:prstGeom prst="rect">
            <a:avLst/>
          </a:prstGeom>
          <a:noFill/>
          <a:ln>
            <a:noFill/>
          </a:ln>
        </p:spPr>
      </p:pic>
      <p:sp>
        <p:nvSpPr>
          <p:cNvPr id="101" name="Google Shape;101;p20"/>
          <p:cNvSpPr txBox="1">
            <a:spLocks noGrp="1"/>
          </p:cNvSpPr>
          <p:nvPr>
            <p:ph type="subTitle" idx="1"/>
          </p:nvPr>
        </p:nvSpPr>
        <p:spPr>
          <a:xfrm>
            <a:off x="1097280" y="228600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5"/>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5" name="Google Shape;105;p25"/>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06" name="Google Shape;106;p25"/>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107" name="Google Shape;107;p25"/>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25"/>
          <p:cNvSpPr/>
          <p:nvPr/>
        </p:nvSpPr>
        <p:spPr>
          <a:xfrm>
            <a:off x="152403" y="15240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10" name="Google Shape;110;p25"/>
          <p:cNvSpPr txBox="1">
            <a:spLocks noGrp="1"/>
          </p:cNvSpPr>
          <p:nvPr>
            <p:ph type="title" idx="3"/>
          </p:nvPr>
        </p:nvSpPr>
        <p:spPr>
          <a:xfrm rot="-5400000">
            <a:off x="-2641600" y="32936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6"/>
          <p:cNvSpPr txBox="1">
            <a:spLocks noGrp="1"/>
          </p:cNvSpPr>
          <p:nvPr>
            <p:ph type="body" idx="1"/>
          </p:nvPr>
        </p:nvSpPr>
        <p:spPr>
          <a:xfrm>
            <a:off x="1097279"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4" name="Google Shape;114;p26"/>
          <p:cNvSpPr txBox="1">
            <a:spLocks noGrp="1"/>
          </p:cNvSpPr>
          <p:nvPr>
            <p:ph type="body" idx="2"/>
          </p:nvPr>
        </p:nvSpPr>
        <p:spPr>
          <a:xfrm>
            <a:off x="7915680"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15" name="Google Shape;115;p26"/>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116" name="Google Shape;116;p26"/>
          <p:cNvSpPr txBox="1">
            <a:spLocks noGrp="1"/>
          </p:cNvSpPr>
          <p:nvPr>
            <p:ph type="body" idx="3"/>
          </p:nvPr>
        </p:nvSpPr>
        <p:spPr>
          <a:xfrm>
            <a:off x="4506480" y="1845734"/>
            <a:ext cx="32400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7" name="Google Shape;117;p26"/>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26"/>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20" name="Google Shape;120;p26"/>
          <p:cNvSpPr txBox="1">
            <a:spLocks noGrp="1"/>
          </p:cNvSpPr>
          <p:nvPr>
            <p:ph type="title" idx="4"/>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24" name="Google Shape;124;p2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5" name="Google Shape;125;p2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26" name="Google Shape;126;p2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27" name="Google Shape;127;p27"/>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128" name="Google Shape;128;p27"/>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27"/>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31" name="Google Shape;131;p27"/>
          <p:cNvSpPr txBox="1">
            <a:spLocks noGrp="1"/>
          </p:cNvSpPr>
          <p:nvPr>
            <p:ph type="title" idx="5"/>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mparison">
  <p:cSld name="Three Comparison">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8"/>
          <p:cNvSpPr txBox="1">
            <a:spLocks noGrp="1"/>
          </p:cNvSpPr>
          <p:nvPr>
            <p:ph type="body" idx="1"/>
          </p:nvPr>
        </p:nvSpPr>
        <p:spPr>
          <a:xfrm>
            <a:off x="1097280" y="1846052"/>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5" name="Google Shape;135;p28"/>
          <p:cNvSpPr txBox="1">
            <a:spLocks noGrp="1"/>
          </p:cNvSpPr>
          <p:nvPr>
            <p:ph type="body" idx="2"/>
          </p:nvPr>
        </p:nvSpPr>
        <p:spPr>
          <a:xfrm>
            <a:off x="1097280" y="2582334"/>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6" name="Google Shape;136;p28"/>
          <p:cNvSpPr txBox="1">
            <a:spLocks noGrp="1"/>
          </p:cNvSpPr>
          <p:nvPr>
            <p:ph type="body" idx="3"/>
          </p:nvPr>
        </p:nvSpPr>
        <p:spPr>
          <a:xfrm>
            <a:off x="4506480" y="1846052"/>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7" name="Google Shape;137;p28"/>
          <p:cNvSpPr txBox="1">
            <a:spLocks noGrp="1"/>
          </p:cNvSpPr>
          <p:nvPr>
            <p:ph type="body" idx="4"/>
          </p:nvPr>
        </p:nvSpPr>
        <p:spPr>
          <a:xfrm>
            <a:off x="4506480" y="2582334"/>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138" name="Google Shape;138;p28"/>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139" name="Google Shape;139;p28"/>
          <p:cNvSpPr txBox="1">
            <a:spLocks noGrp="1"/>
          </p:cNvSpPr>
          <p:nvPr>
            <p:ph type="body" idx="5"/>
          </p:nvPr>
        </p:nvSpPr>
        <p:spPr>
          <a:xfrm>
            <a:off x="7915680" y="1850285"/>
            <a:ext cx="324000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rgbClr val="000000"/>
                </a:solidFill>
                <a:latin typeface="Arial"/>
                <a:ea typeface="Arial"/>
                <a:cs typeface="Arial"/>
                <a:sym typeface="A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40" name="Google Shape;140;p28"/>
          <p:cNvSpPr txBox="1">
            <a:spLocks noGrp="1"/>
          </p:cNvSpPr>
          <p:nvPr>
            <p:ph type="body" idx="6"/>
          </p:nvPr>
        </p:nvSpPr>
        <p:spPr>
          <a:xfrm>
            <a:off x="7915680" y="2586567"/>
            <a:ext cx="324000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1" name="Google Shape;141;p28"/>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28"/>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44" name="Google Shape;144;p28"/>
          <p:cNvSpPr txBox="1">
            <a:spLocks noGrp="1"/>
          </p:cNvSpPr>
          <p:nvPr>
            <p:ph type="title" idx="7"/>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quare Picture with Caption">
  <p:cSld name="Square Picture with Caption">
    <p:spTree>
      <p:nvGrpSpPr>
        <p:cNvPr id="1" name="Shape 145"/>
        <p:cNvGrpSpPr/>
        <p:nvPr/>
      </p:nvGrpSpPr>
      <p:grpSpPr>
        <a:xfrm>
          <a:off x="0" y="0"/>
          <a:ext cx="0" cy="0"/>
          <a:chOff x="0" y="0"/>
          <a:chExt cx="0" cy="0"/>
        </a:xfrm>
      </p:grpSpPr>
      <p:sp>
        <p:nvSpPr>
          <p:cNvPr id="146" name="Google Shape;146;p33"/>
          <p:cNvSpPr>
            <a:spLocks noGrp="1"/>
          </p:cNvSpPr>
          <p:nvPr>
            <p:ph type="pic" idx="2"/>
          </p:nvPr>
        </p:nvSpPr>
        <p:spPr>
          <a:xfrm>
            <a:off x="5391150" y="0"/>
            <a:ext cx="6864856" cy="6864856"/>
          </a:xfrm>
          <a:prstGeom prst="rect">
            <a:avLst/>
          </a:prstGeom>
          <a:noFill/>
          <a:ln>
            <a:noFill/>
          </a:ln>
        </p:spPr>
      </p:sp>
      <p:sp>
        <p:nvSpPr>
          <p:cNvPr id="147" name="Google Shape;147;p33"/>
          <p:cNvSpPr/>
          <p:nvPr/>
        </p:nvSpPr>
        <p:spPr>
          <a:xfrm>
            <a:off x="0" y="0"/>
            <a:ext cx="5391149" cy="6858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3"/>
          <p:cNvSpPr txBox="1">
            <a:spLocks noGrp="1"/>
          </p:cNvSpPr>
          <p:nvPr>
            <p:ph type="title"/>
          </p:nvPr>
        </p:nvSpPr>
        <p:spPr>
          <a:xfrm>
            <a:off x="838200" y="645505"/>
            <a:ext cx="424815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3600"/>
              <a:buFont typeface="Arial"/>
              <a:buNone/>
              <a:defRPr sz="3600"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3"/>
          <p:cNvSpPr txBox="1">
            <a:spLocks noGrp="1"/>
          </p:cNvSpPr>
          <p:nvPr>
            <p:ph type="body" idx="1"/>
          </p:nvPr>
        </p:nvSpPr>
        <p:spPr>
          <a:xfrm>
            <a:off x="838200" y="2977226"/>
            <a:ext cx="424815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000000"/>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pic>
        <p:nvPicPr>
          <p:cNvPr id="150" name="Google Shape;150;p33"/>
          <p:cNvPicPr preferRelativeResize="0"/>
          <p:nvPr/>
        </p:nvPicPr>
        <p:blipFill rotWithShape="1">
          <a:blip r:embed="rId2">
            <a:alphaModFix/>
          </a:blip>
          <a:srcRect l="6481" t="7062" r="3738" b="8935"/>
          <a:stretch/>
        </p:blipFill>
        <p:spPr>
          <a:xfrm>
            <a:off x="1097280" y="6481397"/>
            <a:ext cx="569369" cy="180000"/>
          </a:xfrm>
          <a:prstGeom prst="rect">
            <a:avLst/>
          </a:prstGeom>
          <a:noFill/>
          <a:ln>
            <a:noFill/>
          </a:ln>
        </p:spPr>
      </p:pic>
      <p:pic>
        <p:nvPicPr>
          <p:cNvPr id="151" name="Google Shape;151;p33"/>
          <p:cNvPicPr preferRelativeResize="0"/>
          <p:nvPr/>
        </p:nvPicPr>
        <p:blipFill rotWithShape="1">
          <a:blip r:embed="rId3">
            <a:alphaModFix/>
          </a:blip>
          <a:srcRect/>
          <a:stretch/>
        </p:blipFill>
        <p:spPr>
          <a:xfrm>
            <a:off x="1799100" y="6391397"/>
            <a:ext cx="375522" cy="360000"/>
          </a:xfrm>
          <a:prstGeom prst="rect">
            <a:avLst/>
          </a:prstGeom>
          <a:noFill/>
          <a:ln>
            <a:noFill/>
          </a:ln>
        </p:spPr>
      </p:pic>
      <p:pic>
        <p:nvPicPr>
          <p:cNvPr id="152" name="Google Shape;152;p33"/>
          <p:cNvPicPr preferRelativeResize="0"/>
          <p:nvPr/>
        </p:nvPicPr>
        <p:blipFill rotWithShape="1">
          <a:blip r:embed="rId4">
            <a:alphaModFix/>
          </a:blip>
          <a:srcRect/>
          <a:stretch/>
        </p:blipFill>
        <p:spPr>
          <a:xfrm>
            <a:off x="5687115" y="6391397"/>
            <a:ext cx="817770" cy="270000"/>
          </a:xfrm>
          <a:prstGeom prst="rect">
            <a:avLst/>
          </a:prstGeom>
          <a:noFill/>
          <a:ln>
            <a:noFill/>
          </a:ln>
        </p:spPr>
      </p:pic>
      <p:cxnSp>
        <p:nvCxnSpPr>
          <p:cNvPr id="153" name="Google Shape;153;p33"/>
          <p:cNvCxnSpPr/>
          <p:nvPr/>
        </p:nvCxnSpPr>
        <p:spPr>
          <a:xfrm>
            <a:off x="838200" y="2885289"/>
            <a:ext cx="4248150" cy="0"/>
          </a:xfrm>
          <a:prstGeom prst="straightConnector1">
            <a:avLst/>
          </a:prstGeom>
          <a:noFill/>
          <a:ln w="76200" cap="sq" cmpd="sng">
            <a:solidFill>
              <a:schemeClr val="accent3"/>
            </a:solidFill>
            <a:prstDash val="solid"/>
            <a:round/>
            <a:headEnd type="none" w="sm" len="sm"/>
            <a:tailEnd type="none" w="sm" len="sm"/>
          </a:ln>
        </p:spPr>
      </p:cxnSp>
      <p:sp>
        <p:nvSpPr>
          <p:cNvPr id="154" name="Google Shape;154;p3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6" name="Google Shape;156;p33"/>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57" name="Google Shape;157;p33"/>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35"/>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1" name="Google Shape;161;p35"/>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35"/>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64" name="Google Shape;164;p35"/>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5"/>
        <p:cNvGrpSpPr/>
        <p:nvPr/>
      </p:nvGrpSpPr>
      <p:grpSpPr>
        <a:xfrm>
          <a:off x="0" y="0"/>
          <a:ext cx="0" cy="0"/>
          <a:chOff x="0" y="0"/>
          <a:chExt cx="0" cy="0"/>
        </a:xfrm>
      </p:grpSpPr>
      <p:sp>
        <p:nvSpPr>
          <p:cNvPr id="166" name="Google Shape;166;p36"/>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6"/>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8" name="Google Shape;168;p36"/>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70" name="Google Shape;170;p36"/>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171" name="Google Shape;171;p36"/>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3"/>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25" name="Google Shape;25;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cxnSp>
        <p:nvCxnSpPr>
          <p:cNvPr id="27" name="Google Shape;27;p23"/>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28" name="Google Shape;28;p23"/>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23"/>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Separator - Major">
  <p:cSld name="Section Separator - Major">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21"/>
          <p:cNvSpPr txBox="1">
            <a:spLocks noGrp="1"/>
          </p:cNvSpPr>
          <p:nvPr>
            <p:ph type="ctrTitle"/>
          </p:nvPr>
        </p:nvSpPr>
        <p:spPr>
          <a:xfrm>
            <a:off x="1097280" y="1645920"/>
            <a:ext cx="10058400" cy="356616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FFFFFF"/>
              </a:buClr>
              <a:buSzPts val="6000"/>
              <a:buFont typeface="Arial"/>
              <a:buNone/>
              <a:defRPr sz="6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3" name="Google Shape;33;p21"/>
          <p:cNvPicPr preferRelativeResize="0"/>
          <p:nvPr/>
        </p:nvPicPr>
        <p:blipFill rotWithShape="1">
          <a:blip r:embed="rId3">
            <a:alphaModFix/>
          </a:blip>
          <a:srcRect l="6481" t="7062" r="3738" b="8935"/>
          <a:stretch/>
        </p:blipFill>
        <p:spPr>
          <a:xfrm>
            <a:off x="1097280" y="6481397"/>
            <a:ext cx="569369" cy="180000"/>
          </a:xfrm>
          <a:prstGeom prst="rect">
            <a:avLst/>
          </a:prstGeom>
          <a:noFill/>
          <a:ln>
            <a:noFill/>
          </a:ln>
        </p:spPr>
      </p:pic>
      <p:pic>
        <p:nvPicPr>
          <p:cNvPr id="34" name="Google Shape;34;p21"/>
          <p:cNvPicPr preferRelativeResize="0"/>
          <p:nvPr/>
        </p:nvPicPr>
        <p:blipFill rotWithShape="1">
          <a:blip r:embed="rId4">
            <a:alphaModFix/>
          </a:blip>
          <a:srcRect/>
          <a:stretch/>
        </p:blipFill>
        <p:spPr>
          <a:xfrm>
            <a:off x="1799100" y="6391397"/>
            <a:ext cx="375522" cy="360000"/>
          </a:xfrm>
          <a:prstGeom prst="rect">
            <a:avLst/>
          </a:prstGeom>
          <a:noFill/>
          <a:ln>
            <a:noFill/>
          </a:ln>
        </p:spPr>
      </p:pic>
      <p:pic>
        <p:nvPicPr>
          <p:cNvPr id="35" name="Google Shape;35;p21"/>
          <p:cNvPicPr preferRelativeResize="0"/>
          <p:nvPr/>
        </p:nvPicPr>
        <p:blipFill rotWithShape="1">
          <a:blip r:embed="rId5">
            <a:alphaModFix/>
          </a:blip>
          <a:srcRect/>
          <a:stretch/>
        </p:blipFill>
        <p:spPr>
          <a:xfrm>
            <a:off x="5687115" y="6391397"/>
            <a:ext cx="817770" cy="270000"/>
          </a:xfrm>
          <a:prstGeom prst="rect">
            <a:avLst/>
          </a:prstGeom>
          <a:noFill/>
          <a:ln>
            <a:noFill/>
          </a:ln>
        </p:spPr>
      </p:pic>
      <p:sp>
        <p:nvSpPr>
          <p:cNvPr id="36" name="Google Shape;36;p2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eparator - Minor">
  <p:cSld name="Section Separator - Minor">
    <p:bg>
      <p:bgPr>
        <a:solidFill>
          <a:schemeClr val="lt1"/>
        </a:solidFill>
        <a:effectLst/>
      </p:bgPr>
    </p:bg>
    <p:spTree>
      <p:nvGrpSpPr>
        <p:cNvPr id="1" name="Shape 38"/>
        <p:cNvGrpSpPr/>
        <p:nvPr/>
      </p:nvGrpSpPr>
      <p:grpSpPr>
        <a:xfrm>
          <a:off x="0" y="0"/>
          <a:ext cx="0" cy="0"/>
          <a:chOff x="0" y="0"/>
          <a:chExt cx="0" cy="0"/>
        </a:xfrm>
      </p:grpSpPr>
      <p:sp>
        <p:nvSpPr>
          <p:cNvPr id="39" name="Google Shape;39;p2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rgbClr val="000000"/>
                </a:solidFill>
                <a:latin typeface="Arial"/>
                <a:ea typeface="Arial"/>
                <a:cs typeface="Arial"/>
                <a:sym typeface="Arial"/>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41" name="Google Shape;41;p22"/>
          <p:cNvCxnSpPr/>
          <p:nvPr/>
        </p:nvCxnSpPr>
        <p:spPr>
          <a:xfrm>
            <a:off x="1171575" y="4343400"/>
            <a:ext cx="9906000" cy="0"/>
          </a:xfrm>
          <a:prstGeom prst="straightConnector1">
            <a:avLst/>
          </a:prstGeom>
          <a:noFill/>
          <a:ln w="152400" cap="sq" cmpd="sng">
            <a:solidFill>
              <a:schemeClr val="accent3"/>
            </a:solidFill>
            <a:prstDash val="solid"/>
            <a:round/>
            <a:headEnd type="none" w="sm" len="sm"/>
            <a:tailEnd type="none" w="sm" len="sm"/>
          </a:ln>
        </p:spPr>
      </p:cxnSp>
      <p:sp>
        <p:nvSpPr>
          <p:cNvPr id="42" name="Google Shape;42;p22"/>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22"/>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45" name="Google Shape;45;p22"/>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48" name="Google Shape;48;p29"/>
          <p:cNvCxnSpPr/>
          <p:nvPr/>
        </p:nvCxnSpPr>
        <p:spPr>
          <a:xfrm>
            <a:off x="1097280" y="1737360"/>
            <a:ext cx="10063212" cy="485"/>
          </a:xfrm>
          <a:prstGeom prst="straightConnector1">
            <a:avLst/>
          </a:prstGeom>
          <a:noFill/>
          <a:ln w="76200" cap="sq" cmpd="sng">
            <a:solidFill>
              <a:schemeClr val="accent3"/>
            </a:solidFill>
            <a:prstDash val="solid"/>
            <a:round/>
            <a:headEnd type="none" w="sm" len="sm"/>
            <a:tailEnd type="none" w="sm" len="sm"/>
          </a:ln>
        </p:spPr>
      </p:cxnSp>
      <p:sp>
        <p:nvSpPr>
          <p:cNvPr id="49" name="Google Shape;49;p29"/>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29"/>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52" name="Google Shape;52;p29"/>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ey Point">
  <p:cSld name="Key Point">
    <p:bg>
      <p:bgPr>
        <a:solidFill>
          <a:schemeClr val="lt1"/>
        </a:solidFill>
        <a:effectLst/>
      </p:bgPr>
    </p:bg>
    <p:spTree>
      <p:nvGrpSpPr>
        <p:cNvPr id="1" name="Shape 53"/>
        <p:cNvGrpSpPr/>
        <p:nvPr/>
      </p:nvGrpSpPr>
      <p:grpSpPr>
        <a:xfrm>
          <a:off x="0" y="0"/>
          <a:ext cx="0" cy="0"/>
          <a:chOff x="0" y="0"/>
          <a:chExt cx="0" cy="0"/>
        </a:xfrm>
      </p:grpSpPr>
      <p:sp>
        <p:nvSpPr>
          <p:cNvPr id="54" name="Google Shape;54;p24"/>
          <p:cNvSpPr txBox="1">
            <a:spLocks noGrp="1"/>
          </p:cNvSpPr>
          <p:nvPr>
            <p:ph type="ctrTitle"/>
          </p:nvPr>
        </p:nvSpPr>
        <p:spPr>
          <a:xfrm>
            <a:off x="1097280" y="758951"/>
            <a:ext cx="10058400" cy="5146549"/>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5" name="Google Shape;55;p24"/>
          <p:cNvCxnSpPr/>
          <p:nvPr/>
        </p:nvCxnSpPr>
        <p:spPr>
          <a:xfrm>
            <a:off x="1143000" y="5895975"/>
            <a:ext cx="10012680" cy="9525"/>
          </a:xfrm>
          <a:prstGeom prst="straightConnector1">
            <a:avLst/>
          </a:prstGeom>
          <a:noFill/>
          <a:ln w="152400" cap="sq" cmpd="sng">
            <a:solidFill>
              <a:schemeClr val="accent3"/>
            </a:solidFill>
            <a:prstDash val="solid"/>
            <a:round/>
            <a:headEnd type="none" w="sm" len="sm"/>
            <a:tailEnd type="none" w="sm" len="sm"/>
          </a:ln>
        </p:spPr>
      </p:cxnSp>
      <p:sp>
        <p:nvSpPr>
          <p:cNvPr id="56" name="Google Shape;56;p24"/>
          <p:cNvSpPr txBox="1"/>
          <p:nvPr/>
        </p:nvSpPr>
        <p:spPr>
          <a:xfrm>
            <a:off x="10393193" y="167670"/>
            <a:ext cx="1114426" cy="1569660"/>
          </a:xfrm>
          <a:prstGeom prst="rect">
            <a:avLst/>
          </a:prstGeom>
          <a:noFill/>
          <a:ln>
            <a:noFill/>
          </a:ln>
          <a:effectLst>
            <a:outerShdw blurRad="63500" sx="102000" sy="102000" algn="ctr" rotWithShape="0">
              <a:srgbClr val="D9D9D9">
                <a:alpha val="40000"/>
              </a:srgbClr>
            </a:outerShdw>
          </a:effectLst>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accent3"/>
                </a:solidFill>
                <a:latin typeface="Arial"/>
                <a:ea typeface="Arial"/>
                <a:cs typeface="Arial"/>
                <a:sym typeface="Arial"/>
              </a:rPr>
              <a:t>🢇</a:t>
            </a:r>
            <a:endParaRPr sz="9600" b="1" i="0" u="none" strike="noStrike" cap="none">
              <a:solidFill>
                <a:schemeClr val="accent3"/>
              </a:solidFill>
              <a:latin typeface="Arial"/>
              <a:ea typeface="Arial"/>
              <a:cs typeface="Arial"/>
              <a:sym typeface="Arial"/>
            </a:endParaRPr>
          </a:p>
        </p:txBody>
      </p:sp>
      <p:sp>
        <p:nvSpPr>
          <p:cNvPr id="57" name="Google Shape;57;p24"/>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24"/>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60" name="Google Shape;60;p24"/>
          <p:cNvSpPr txBox="1">
            <a:spLocks noGrp="1"/>
          </p:cNvSpPr>
          <p:nvPr>
            <p:ph type="title" idx="2"/>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31"/>
          <p:cNvSpPr/>
          <p:nvPr/>
        </p:nvSpPr>
        <p:spPr>
          <a:xfrm>
            <a:off x="8141209" y="0"/>
            <a:ext cx="4050791" cy="6858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 name="Google Shape;63;p31"/>
          <p:cNvCxnSpPr/>
          <p:nvPr/>
        </p:nvCxnSpPr>
        <p:spPr>
          <a:xfrm>
            <a:off x="8322906" y="2699177"/>
            <a:ext cx="3030894" cy="0"/>
          </a:xfrm>
          <a:prstGeom prst="straightConnector1">
            <a:avLst/>
          </a:prstGeom>
          <a:noFill/>
          <a:ln w="76200" cap="sq" cmpd="sng">
            <a:solidFill>
              <a:schemeClr val="lt2"/>
            </a:solidFill>
            <a:prstDash val="solid"/>
            <a:round/>
            <a:headEnd type="none" w="sm" len="sm"/>
            <a:tailEnd type="none" w="sm" len="sm"/>
          </a:ln>
        </p:spPr>
      </p:cxnSp>
      <p:sp>
        <p:nvSpPr>
          <p:cNvPr id="64" name="Google Shape;64;p31"/>
          <p:cNvSpPr txBox="1">
            <a:spLocks noGrp="1"/>
          </p:cNvSpPr>
          <p:nvPr>
            <p:ph type="title"/>
          </p:nvPr>
        </p:nvSpPr>
        <p:spPr>
          <a:xfrm>
            <a:off x="8322906" y="415635"/>
            <a:ext cx="3030894"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Arial"/>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1"/>
          <p:cNvSpPr txBox="1">
            <a:spLocks noGrp="1"/>
          </p:cNvSpPr>
          <p:nvPr>
            <p:ph type="body" idx="1"/>
          </p:nvPr>
        </p:nvSpPr>
        <p:spPr>
          <a:xfrm>
            <a:off x="691342" y="731520"/>
            <a:ext cx="7277001"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6" name="Google Shape;66;p31"/>
          <p:cNvSpPr txBox="1">
            <a:spLocks noGrp="1"/>
          </p:cNvSpPr>
          <p:nvPr>
            <p:ph type="body" idx="2"/>
          </p:nvPr>
        </p:nvSpPr>
        <p:spPr>
          <a:xfrm>
            <a:off x="8322906" y="2747356"/>
            <a:ext cx="3030894"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000000"/>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7" name="Google Shape;67;p31"/>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1"/>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70" name="Google Shape;70;p31"/>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1"/>
        <p:cNvGrpSpPr/>
        <p:nvPr/>
      </p:nvGrpSpPr>
      <p:grpSpPr>
        <a:xfrm>
          <a:off x="0" y="0"/>
          <a:ext cx="0" cy="0"/>
          <a:chOff x="0" y="0"/>
          <a:chExt cx="0" cy="0"/>
        </a:xfrm>
      </p:grpSpPr>
      <p:sp>
        <p:nvSpPr>
          <p:cNvPr id="72" name="Google Shape;72;p32"/>
          <p:cNvSpPr>
            <a:spLocks noGrp="1"/>
          </p:cNvSpPr>
          <p:nvPr>
            <p:ph type="pic" idx="2"/>
          </p:nvPr>
        </p:nvSpPr>
        <p:spPr>
          <a:xfrm>
            <a:off x="15" y="0"/>
            <a:ext cx="12191985" cy="4600574"/>
          </a:xfrm>
          <a:prstGeom prst="rect">
            <a:avLst/>
          </a:prstGeom>
          <a:noFill/>
          <a:ln>
            <a:noFill/>
          </a:ln>
        </p:spPr>
      </p:sp>
      <p:sp>
        <p:nvSpPr>
          <p:cNvPr id="73" name="Google Shape;73;p32"/>
          <p:cNvSpPr/>
          <p:nvPr/>
        </p:nvSpPr>
        <p:spPr>
          <a:xfrm>
            <a:off x="0" y="4600575"/>
            <a:ext cx="12188825" cy="2257425"/>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2"/>
          <p:cNvSpPr txBox="1">
            <a:spLocks noGrp="1"/>
          </p:cNvSpPr>
          <p:nvPr>
            <p:ph type="title"/>
          </p:nvPr>
        </p:nvSpPr>
        <p:spPr>
          <a:xfrm>
            <a:off x="924115" y="4766395"/>
            <a:ext cx="10343769" cy="668611"/>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chemeClr val="dk1"/>
              </a:buClr>
              <a:buSzPts val="3600"/>
              <a:buFont typeface="Arial"/>
              <a:buNone/>
              <a:defRPr sz="3600"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2"/>
          <p:cNvSpPr txBox="1">
            <a:spLocks noGrp="1"/>
          </p:cNvSpPr>
          <p:nvPr>
            <p:ph type="body" idx="1"/>
          </p:nvPr>
        </p:nvSpPr>
        <p:spPr>
          <a:xfrm>
            <a:off x="924115" y="5435006"/>
            <a:ext cx="10343769" cy="757852"/>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000000"/>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pic>
        <p:nvPicPr>
          <p:cNvPr id="76" name="Google Shape;76;p32"/>
          <p:cNvPicPr preferRelativeResize="0"/>
          <p:nvPr/>
        </p:nvPicPr>
        <p:blipFill rotWithShape="1">
          <a:blip r:embed="rId2">
            <a:alphaModFix/>
          </a:blip>
          <a:srcRect l="6481" t="7062" r="3738" b="8935"/>
          <a:stretch/>
        </p:blipFill>
        <p:spPr>
          <a:xfrm>
            <a:off x="1097280" y="6481397"/>
            <a:ext cx="569369" cy="180000"/>
          </a:xfrm>
          <a:prstGeom prst="rect">
            <a:avLst/>
          </a:prstGeom>
          <a:noFill/>
          <a:ln>
            <a:noFill/>
          </a:ln>
        </p:spPr>
      </p:pic>
      <p:pic>
        <p:nvPicPr>
          <p:cNvPr id="77" name="Google Shape;77;p32"/>
          <p:cNvPicPr preferRelativeResize="0"/>
          <p:nvPr/>
        </p:nvPicPr>
        <p:blipFill rotWithShape="1">
          <a:blip r:embed="rId3">
            <a:alphaModFix/>
          </a:blip>
          <a:srcRect/>
          <a:stretch/>
        </p:blipFill>
        <p:spPr>
          <a:xfrm>
            <a:off x="1799100" y="6391397"/>
            <a:ext cx="375522" cy="360000"/>
          </a:xfrm>
          <a:prstGeom prst="rect">
            <a:avLst/>
          </a:prstGeom>
          <a:noFill/>
          <a:ln>
            <a:noFill/>
          </a:ln>
        </p:spPr>
      </p:pic>
      <p:pic>
        <p:nvPicPr>
          <p:cNvPr id="78" name="Google Shape;78;p32"/>
          <p:cNvPicPr preferRelativeResize="0"/>
          <p:nvPr/>
        </p:nvPicPr>
        <p:blipFill rotWithShape="1">
          <a:blip r:embed="rId4">
            <a:alphaModFix/>
          </a:blip>
          <a:srcRect/>
          <a:stretch/>
        </p:blipFill>
        <p:spPr>
          <a:xfrm>
            <a:off x="5687115" y="6391397"/>
            <a:ext cx="817770" cy="270000"/>
          </a:xfrm>
          <a:prstGeom prst="rect">
            <a:avLst/>
          </a:prstGeom>
          <a:noFill/>
          <a:ln>
            <a:noFill/>
          </a:ln>
        </p:spPr>
      </p:pic>
      <p:cxnSp>
        <p:nvCxnSpPr>
          <p:cNvPr id="79" name="Google Shape;79;p32"/>
          <p:cNvCxnSpPr/>
          <p:nvPr/>
        </p:nvCxnSpPr>
        <p:spPr>
          <a:xfrm>
            <a:off x="920940" y="5406763"/>
            <a:ext cx="10346944" cy="0"/>
          </a:xfrm>
          <a:prstGeom prst="straightConnector1">
            <a:avLst/>
          </a:prstGeom>
          <a:noFill/>
          <a:ln w="76200" cap="sq" cmpd="sng">
            <a:solidFill>
              <a:schemeClr val="accent3"/>
            </a:solidFill>
            <a:prstDash val="solid"/>
            <a:round/>
            <a:headEnd type="none" w="sm" len="sm"/>
            <a:tailEnd type="none" w="sm" len="sm"/>
          </a:ln>
        </p:spPr>
      </p:cxnSp>
      <p:sp>
        <p:nvSpPr>
          <p:cNvPr id="80" name="Google Shape;80;p32"/>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32"/>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83" name="Google Shape;83;p32"/>
          <p:cNvSpPr txBox="1">
            <a:spLocks noGrp="1"/>
          </p:cNvSpPr>
          <p:nvPr>
            <p:ph type="title" idx="3"/>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4"/>
        <p:cNvGrpSpPr/>
        <p:nvPr/>
      </p:nvGrpSpPr>
      <p:grpSpPr>
        <a:xfrm>
          <a:off x="0" y="0"/>
          <a:ext cx="0" cy="0"/>
          <a:chOff x="0" y="0"/>
          <a:chExt cx="0" cy="0"/>
        </a:xfrm>
      </p:grpSpPr>
      <p:sp>
        <p:nvSpPr>
          <p:cNvPr id="85" name="Google Shape;85;p30"/>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30"/>
          <p:cNvSpPr/>
          <p:nvPr/>
        </p:nvSpPr>
        <p:spPr>
          <a:xfrm>
            <a:off x="3" y="0"/>
            <a:ext cx="566100" cy="6858000"/>
          </a:xfrm>
          <a:prstGeom prst="rect">
            <a:avLst/>
          </a:prstGeom>
          <a:solidFill>
            <a:srgbClr val="0097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sp>
        <p:nvSpPr>
          <p:cNvPr id="88" name="Google Shape;88;p30"/>
          <p:cNvSpPr txBox="1">
            <a:spLocks noGrp="1"/>
          </p:cNvSpPr>
          <p:nvPr>
            <p:ph type="title"/>
          </p:nvPr>
        </p:nvSpPr>
        <p:spPr>
          <a:xfrm rot="-5400000">
            <a:off x="-2794000" y="3141250"/>
            <a:ext cx="6164100" cy="4548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3300"/>
              <a:buFont typeface="Arial"/>
              <a:buNone/>
              <a:defRPr sz="3300" b="0">
                <a:solidFill>
                  <a:srgbClr val="FFFFFF"/>
                </a:solidFill>
              </a:defRPr>
            </a:lvl1pPr>
            <a:lvl2pPr lvl="1" algn="ctr" rtl="0">
              <a:lnSpc>
                <a:spcPct val="100000"/>
              </a:lnSpc>
              <a:spcBef>
                <a:spcPts val="0"/>
              </a:spcBef>
              <a:spcAft>
                <a:spcPts val="0"/>
              </a:spcAft>
              <a:buSzPts val="1100"/>
              <a:buNone/>
              <a:defRPr sz="1500"/>
            </a:lvl2pPr>
            <a:lvl3pPr lvl="2" algn="ctr" rtl="0">
              <a:lnSpc>
                <a:spcPct val="100000"/>
              </a:lnSpc>
              <a:spcBef>
                <a:spcPts val="0"/>
              </a:spcBef>
              <a:spcAft>
                <a:spcPts val="0"/>
              </a:spcAft>
              <a:buSzPts val="1100"/>
              <a:buNone/>
              <a:defRPr sz="1500"/>
            </a:lvl3pPr>
            <a:lvl4pPr lvl="3" algn="ctr" rtl="0">
              <a:lnSpc>
                <a:spcPct val="100000"/>
              </a:lnSpc>
              <a:spcBef>
                <a:spcPts val="0"/>
              </a:spcBef>
              <a:spcAft>
                <a:spcPts val="0"/>
              </a:spcAft>
              <a:buSzPts val="1100"/>
              <a:buNone/>
              <a:defRPr sz="1500"/>
            </a:lvl4pPr>
            <a:lvl5pPr lvl="4" algn="ctr" rtl="0">
              <a:lnSpc>
                <a:spcPct val="100000"/>
              </a:lnSpc>
              <a:spcBef>
                <a:spcPts val="0"/>
              </a:spcBef>
              <a:spcAft>
                <a:spcPts val="0"/>
              </a:spcAft>
              <a:buSzPts val="1100"/>
              <a:buNone/>
              <a:defRPr sz="1500"/>
            </a:lvl5pPr>
            <a:lvl6pPr lvl="5" algn="ctr" rtl="0">
              <a:lnSpc>
                <a:spcPct val="100000"/>
              </a:lnSpc>
              <a:spcBef>
                <a:spcPts val="0"/>
              </a:spcBef>
              <a:spcAft>
                <a:spcPts val="0"/>
              </a:spcAft>
              <a:buSzPts val="1100"/>
              <a:buNone/>
              <a:defRPr sz="1500"/>
            </a:lvl6pPr>
            <a:lvl7pPr lvl="6" algn="ctr" rtl="0">
              <a:lnSpc>
                <a:spcPct val="100000"/>
              </a:lnSpc>
              <a:spcBef>
                <a:spcPts val="0"/>
              </a:spcBef>
              <a:spcAft>
                <a:spcPts val="0"/>
              </a:spcAft>
              <a:buSzPts val="1100"/>
              <a:buNone/>
              <a:defRPr sz="1500"/>
            </a:lvl7pPr>
            <a:lvl8pPr lvl="7" algn="ctr" rtl="0">
              <a:lnSpc>
                <a:spcPct val="100000"/>
              </a:lnSpc>
              <a:spcBef>
                <a:spcPts val="0"/>
              </a:spcBef>
              <a:spcAft>
                <a:spcPts val="0"/>
              </a:spcAft>
              <a:buSzPts val="1100"/>
              <a:buNone/>
              <a:defRPr sz="1500"/>
            </a:lvl8pPr>
            <a:lvl9pPr lvl="8" algn="ctr" rtl="0">
              <a:lnSpc>
                <a:spcPct val="100000"/>
              </a:lnSpc>
              <a:spcBef>
                <a:spcPts val="0"/>
              </a:spcBef>
              <a:spcAft>
                <a:spcPts val="0"/>
              </a:spcAft>
              <a:buSzPts val="1100"/>
              <a:buNone/>
              <a:defRPr sz="1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200"/>
              </a:spcBef>
              <a:spcAft>
                <a:spcPts val="0"/>
              </a:spcAft>
              <a:buClr>
                <a:schemeClr val="accent3"/>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accent3"/>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accent3"/>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accent3"/>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656565"/>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656565"/>
                </a:solidFill>
                <a:latin typeface="Arial"/>
                <a:ea typeface="Arial"/>
                <a:cs typeface="Arial"/>
                <a:sym typeface="Arial"/>
              </a:defRPr>
            </a:lvl9pPr>
          </a:lstStyle>
          <a:p>
            <a:endParaRPr/>
          </a:p>
        </p:txBody>
      </p:sp>
      <p:pic>
        <p:nvPicPr>
          <p:cNvPr id="12" name="Google Shape;12;p18"/>
          <p:cNvPicPr preferRelativeResize="0"/>
          <p:nvPr/>
        </p:nvPicPr>
        <p:blipFill rotWithShape="1">
          <a:blip r:embed="rId20">
            <a:alphaModFix/>
          </a:blip>
          <a:srcRect l="6481" t="7062" r="3738" b="8935"/>
          <a:stretch/>
        </p:blipFill>
        <p:spPr>
          <a:xfrm>
            <a:off x="1097280" y="6481397"/>
            <a:ext cx="569369" cy="180000"/>
          </a:xfrm>
          <a:prstGeom prst="rect">
            <a:avLst/>
          </a:prstGeom>
          <a:noFill/>
          <a:ln>
            <a:noFill/>
          </a:ln>
        </p:spPr>
      </p:pic>
      <p:pic>
        <p:nvPicPr>
          <p:cNvPr id="13" name="Google Shape;13;p18"/>
          <p:cNvPicPr preferRelativeResize="0"/>
          <p:nvPr/>
        </p:nvPicPr>
        <p:blipFill rotWithShape="1">
          <a:blip r:embed="rId21">
            <a:alphaModFix/>
          </a:blip>
          <a:srcRect/>
          <a:stretch/>
        </p:blipFill>
        <p:spPr>
          <a:xfrm>
            <a:off x="1799100" y="6391397"/>
            <a:ext cx="375522" cy="360000"/>
          </a:xfrm>
          <a:prstGeom prst="rect">
            <a:avLst/>
          </a:prstGeom>
          <a:noFill/>
          <a:ln>
            <a:noFill/>
          </a:ln>
        </p:spPr>
      </p:pic>
      <p:pic>
        <p:nvPicPr>
          <p:cNvPr id="14" name="Google Shape;14;p18"/>
          <p:cNvPicPr preferRelativeResize="0"/>
          <p:nvPr/>
        </p:nvPicPr>
        <p:blipFill rotWithShape="1">
          <a:blip r:embed="rId22">
            <a:alphaModFix/>
          </a:blip>
          <a:srcRect/>
          <a:stretch/>
        </p:blipFill>
        <p:spPr>
          <a:xfrm>
            <a:off x="5687115" y="6391397"/>
            <a:ext cx="817770" cy="270000"/>
          </a:xfrm>
          <a:prstGeom prst="rect">
            <a:avLst/>
          </a:prstGeom>
          <a:noFill/>
          <a:ln>
            <a:noFill/>
          </a:ln>
        </p:spPr>
      </p:pic>
      <p:sp>
        <p:nvSpPr>
          <p:cNvPr id="15" name="Google Shape;15;p18"/>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demo.vuestorefront.io/"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www.demoblaze.com/index.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istqb-main-web-prod.s3.amazonaws.com/media/documents/ISTQB-CTFL_Syllabus_2018_v3.1.1.pdf"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hyperlink" Target="https://www.linkedin.com/pulse/continuous-testing-devops-dan-ashby/" TargetMode="External"/><Relationship Id="rId4" Type="http://schemas.openxmlformats.org/officeDocument/2006/relationships/hyperlink" Target="https://iso25000.com/index.php/en/iso-25000-standards/iso-25010"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
          <p:cNvSpPr txBox="1">
            <a:spLocks noGrp="1"/>
          </p:cNvSpPr>
          <p:nvPr>
            <p:ph type="ctrTitle"/>
          </p:nvPr>
        </p:nvSpPr>
        <p:spPr>
          <a:xfrm>
            <a:off x="1097275" y="1805354"/>
            <a:ext cx="10058400" cy="2519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7200"/>
              <a:buFont typeface="Arial"/>
              <a:buNone/>
            </a:pPr>
            <a:r>
              <a:rPr lang="en-US"/>
              <a:t>Fundamentals</a:t>
            </a:r>
            <a:endParaRPr/>
          </a:p>
        </p:txBody>
      </p:sp>
      <p:sp>
        <p:nvSpPr>
          <p:cNvPr id="177" name="Google Shape;177;p1"/>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SOFTWARE QUALITY ASSURANCE (SQA)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32071ea513_0_6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Basic Definitions</a:t>
            </a:r>
            <a:endParaRPr/>
          </a:p>
        </p:txBody>
      </p:sp>
      <p:sp>
        <p:nvSpPr>
          <p:cNvPr id="263" name="Google Shape;263;g132071ea513_0_64"/>
          <p:cNvSpPr txBox="1">
            <a:spLocks noGrp="1"/>
          </p:cNvSpPr>
          <p:nvPr>
            <p:ph type="body" idx="1"/>
          </p:nvPr>
        </p:nvSpPr>
        <p:spPr>
          <a:xfrm>
            <a:off x="1097275" y="1845730"/>
            <a:ext cx="10058400" cy="17058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Process of software testing offers an opportunity to discover any errors in the product under test</a:t>
            </a:r>
            <a:endParaRPr/>
          </a:p>
          <a:p>
            <a:pPr marL="384048" lvl="1" indent="-182880" algn="l" rtl="0">
              <a:lnSpc>
                <a:spcPct val="90000"/>
              </a:lnSpc>
              <a:spcBef>
                <a:spcPts val="400"/>
              </a:spcBef>
              <a:spcAft>
                <a:spcPts val="0"/>
              </a:spcAft>
              <a:buSzPts val="1800"/>
              <a:buChar char="►"/>
            </a:pPr>
            <a:r>
              <a:rPr lang="en-US"/>
              <a:t>It’s a systematic exploration of a component/system with the main aim of finding and reporting defects</a:t>
            </a:r>
            <a:endParaRPr/>
          </a:p>
        </p:txBody>
      </p:sp>
      <p:sp>
        <p:nvSpPr>
          <p:cNvPr id="264" name="Google Shape;264;g132071ea513_0_6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65" name="Google Shape;265;g132071ea513_0_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sp>
        <p:nvSpPr>
          <p:cNvPr id="266" name="Google Shape;266;g132071ea513_0_64"/>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32071ea513_0_19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Typical Objectives</a:t>
            </a:r>
            <a:endParaRPr/>
          </a:p>
        </p:txBody>
      </p:sp>
      <p:sp>
        <p:nvSpPr>
          <p:cNvPr id="273" name="Google Shape;273;g132071ea513_0_190"/>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To prevent defects by evaluate work products such as requirements, user stories, design, and code</a:t>
            </a:r>
            <a:endParaRPr/>
          </a:p>
          <a:p>
            <a:pPr marL="384048" lvl="1" indent="-182880" algn="l" rtl="0">
              <a:lnSpc>
                <a:spcPct val="90000"/>
              </a:lnSpc>
              <a:spcBef>
                <a:spcPts val="400"/>
              </a:spcBef>
              <a:spcAft>
                <a:spcPts val="0"/>
              </a:spcAft>
              <a:buSzPts val="1800"/>
              <a:buChar char="►"/>
            </a:pPr>
            <a:r>
              <a:rPr lang="en-US"/>
              <a:t>To verify whether all specified requirements have been fulfilled</a:t>
            </a:r>
            <a:endParaRPr/>
          </a:p>
          <a:p>
            <a:pPr marL="384048" lvl="1" indent="-182880" algn="l" rtl="0">
              <a:lnSpc>
                <a:spcPct val="90000"/>
              </a:lnSpc>
              <a:spcBef>
                <a:spcPts val="400"/>
              </a:spcBef>
              <a:spcAft>
                <a:spcPts val="0"/>
              </a:spcAft>
              <a:buSzPts val="1800"/>
              <a:buChar char="►"/>
            </a:pPr>
            <a:r>
              <a:rPr lang="en-US"/>
              <a:t>To check whether the test object is complete and validate if it works as the users and other stakeholders expect</a:t>
            </a:r>
            <a:endParaRPr/>
          </a:p>
          <a:p>
            <a:pPr marL="384048" lvl="1" indent="-182880" algn="l" rtl="0">
              <a:lnSpc>
                <a:spcPct val="90000"/>
              </a:lnSpc>
              <a:spcBef>
                <a:spcPts val="400"/>
              </a:spcBef>
              <a:spcAft>
                <a:spcPts val="0"/>
              </a:spcAft>
              <a:buSzPts val="1800"/>
              <a:buChar char="►"/>
            </a:pPr>
            <a:r>
              <a:rPr lang="en-US"/>
              <a:t>To build confidence in the level of quality of the test object</a:t>
            </a:r>
            <a:endParaRPr/>
          </a:p>
          <a:p>
            <a:pPr marL="384048" lvl="1" indent="-182880" algn="l" rtl="0">
              <a:lnSpc>
                <a:spcPct val="90000"/>
              </a:lnSpc>
              <a:spcBef>
                <a:spcPts val="400"/>
              </a:spcBef>
              <a:spcAft>
                <a:spcPts val="0"/>
              </a:spcAft>
              <a:buSzPts val="1800"/>
              <a:buChar char="►"/>
            </a:pPr>
            <a:r>
              <a:rPr lang="en-US"/>
              <a:t>To find defects and failures by reducing the level of risk of inadequate software quality</a:t>
            </a:r>
            <a:endParaRPr/>
          </a:p>
          <a:p>
            <a:pPr marL="384048" lvl="1" indent="-182880" algn="l" rtl="0">
              <a:lnSpc>
                <a:spcPct val="90000"/>
              </a:lnSpc>
              <a:spcBef>
                <a:spcPts val="400"/>
              </a:spcBef>
              <a:spcAft>
                <a:spcPts val="0"/>
              </a:spcAft>
              <a:buSzPts val="1800"/>
              <a:buChar char="►"/>
            </a:pPr>
            <a:r>
              <a:rPr lang="en-US"/>
              <a:t>To provide sufficient information to stakeholders to allow them to make informed decisions, especially regarding the level of quality of the test object</a:t>
            </a:r>
            <a:endParaRPr/>
          </a:p>
          <a:p>
            <a:pPr marL="384048" lvl="1" indent="-182880" algn="l" rtl="0">
              <a:lnSpc>
                <a:spcPct val="90000"/>
              </a:lnSpc>
              <a:spcBef>
                <a:spcPts val="400"/>
              </a:spcBef>
              <a:spcAft>
                <a:spcPts val="0"/>
              </a:spcAft>
              <a:buSzPts val="1800"/>
              <a:buChar char="►"/>
            </a:pPr>
            <a:r>
              <a:rPr lang="en-US"/>
              <a:t>To comply with contractual, legal, or regulatory requirements or standards, and/or to verify the test object’s compliance with such requirements or standards</a:t>
            </a:r>
            <a:endParaRPr/>
          </a:p>
        </p:txBody>
      </p:sp>
      <p:sp>
        <p:nvSpPr>
          <p:cNvPr id="274" name="Google Shape;274;g132071ea513_0_19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75" name="Google Shape;275;g132071ea513_0_1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sp>
        <p:nvSpPr>
          <p:cNvPr id="276" name="Google Shape;276;g132071ea513_0_190"/>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32071ea513_0_146"/>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When do we test?</a:t>
            </a:r>
            <a:endParaRPr/>
          </a:p>
        </p:txBody>
      </p:sp>
      <p:sp>
        <p:nvSpPr>
          <p:cNvPr id="282" name="Google Shape;282;g132071ea513_0_146"/>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83" name="Google Shape;283;g132071ea513_0_1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
        <p:nvSpPr>
          <p:cNvPr id="284" name="Google Shape;284;g132071ea513_0_146"/>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pic>
        <p:nvPicPr>
          <p:cNvPr id="285" name="Google Shape;285;g132071ea513_0_146"/>
          <p:cNvPicPr preferRelativeResize="0"/>
          <p:nvPr/>
        </p:nvPicPr>
        <p:blipFill rotWithShape="1">
          <a:blip r:embed="rId3">
            <a:alphaModFix/>
          </a:blip>
          <a:srcRect/>
          <a:stretch/>
        </p:blipFill>
        <p:spPr>
          <a:xfrm>
            <a:off x="2762638" y="2080500"/>
            <a:ext cx="6666726" cy="40658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132071ea513_0_79"/>
          <p:cNvSpPr txBox="1">
            <a:spLocks noGrp="1"/>
          </p:cNvSpPr>
          <p:nvPr>
            <p:ph type="title"/>
          </p:nvPr>
        </p:nvSpPr>
        <p:spPr>
          <a:xfrm>
            <a:off x="8322906" y="415635"/>
            <a:ext cx="3030900" cy="2286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Arial"/>
              <a:buNone/>
            </a:pPr>
            <a:r>
              <a:rPr lang="en-US"/>
              <a:t>Basic Testing Process</a:t>
            </a:r>
            <a:endParaRPr/>
          </a:p>
        </p:txBody>
      </p:sp>
      <p:sp>
        <p:nvSpPr>
          <p:cNvPr id="291" name="Google Shape;291;g132071ea513_0_79"/>
          <p:cNvSpPr txBox="1">
            <a:spLocks noGrp="1"/>
          </p:cNvSpPr>
          <p:nvPr>
            <p:ph type="body" idx="2"/>
          </p:nvPr>
        </p:nvSpPr>
        <p:spPr>
          <a:xfrm>
            <a:off x="8322906" y="2747356"/>
            <a:ext cx="3030900" cy="337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500"/>
              <a:buNone/>
            </a:pPr>
            <a:r>
              <a:rPr lang="en-US"/>
              <a:t>We will be discussing these in details. Starting with Test implementation and execution</a:t>
            </a:r>
            <a:endParaRPr/>
          </a:p>
        </p:txBody>
      </p:sp>
      <p:sp>
        <p:nvSpPr>
          <p:cNvPr id="292" name="Google Shape;292;g132071ea513_0_7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93" name="Google Shape;293;g132071ea513_0_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grpSp>
        <p:nvGrpSpPr>
          <p:cNvPr id="294" name="Google Shape;294;g132071ea513_0_79"/>
          <p:cNvGrpSpPr/>
          <p:nvPr/>
        </p:nvGrpSpPr>
        <p:grpSpPr>
          <a:xfrm>
            <a:off x="3264438" y="1372579"/>
            <a:ext cx="2309480" cy="4983771"/>
            <a:chOff x="2080739" y="496"/>
            <a:chExt cx="1934400" cy="4063078"/>
          </a:xfrm>
        </p:grpSpPr>
        <p:sp>
          <p:nvSpPr>
            <p:cNvPr id="295" name="Google Shape;295;g132071ea513_0_79"/>
            <p:cNvSpPr/>
            <p:nvPr/>
          </p:nvSpPr>
          <p:spPr>
            <a:xfrm>
              <a:off x="2080739" y="496"/>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132071ea513_0_79"/>
            <p:cNvSpPr txBox="1"/>
            <p:nvPr/>
          </p:nvSpPr>
          <p:spPr>
            <a:xfrm>
              <a:off x="2097739" y="17496"/>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Test Planning and Control</a:t>
              </a:r>
              <a:endParaRPr sz="1400" b="0" i="0" u="none" strike="noStrike" cap="none">
                <a:solidFill>
                  <a:srgbClr val="FFFFFF"/>
                </a:solidFill>
                <a:latin typeface="Palatino Linotype"/>
                <a:ea typeface="Palatino Linotype"/>
                <a:cs typeface="Palatino Linotype"/>
                <a:sym typeface="Palatino Linotype"/>
              </a:endParaRPr>
            </a:p>
          </p:txBody>
        </p:sp>
        <p:sp>
          <p:nvSpPr>
            <p:cNvPr id="297" name="Google Shape;297;g132071ea513_0_79"/>
            <p:cNvSpPr/>
            <p:nvPr/>
          </p:nvSpPr>
          <p:spPr>
            <a:xfrm rot="5400000">
              <a:off x="2939046" y="595452"/>
              <a:ext cx="217800" cy="2613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132071ea513_0_79"/>
            <p:cNvSpPr txBox="1"/>
            <p:nvPr/>
          </p:nvSpPr>
          <p:spPr>
            <a:xfrm>
              <a:off x="2969642" y="617202"/>
              <a:ext cx="156600"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rgbClr val="FFFFFF"/>
                </a:solidFill>
                <a:latin typeface="Palatino Linotype"/>
                <a:ea typeface="Palatino Linotype"/>
                <a:cs typeface="Palatino Linotype"/>
                <a:sym typeface="Palatino Linotype"/>
              </a:endParaRPr>
            </a:p>
          </p:txBody>
        </p:sp>
        <p:sp>
          <p:nvSpPr>
            <p:cNvPr id="299" name="Google Shape;299;g132071ea513_0_79"/>
            <p:cNvSpPr/>
            <p:nvPr/>
          </p:nvSpPr>
          <p:spPr>
            <a:xfrm>
              <a:off x="2080739" y="871140"/>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32071ea513_0_79"/>
            <p:cNvSpPr txBox="1"/>
            <p:nvPr/>
          </p:nvSpPr>
          <p:spPr>
            <a:xfrm>
              <a:off x="2097739" y="888140"/>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Test Analysis and Design</a:t>
              </a:r>
              <a:endParaRPr sz="1400" b="0" i="0" u="none" strike="noStrike" cap="none">
                <a:solidFill>
                  <a:srgbClr val="FFFFFF"/>
                </a:solidFill>
                <a:latin typeface="Palatino Linotype"/>
                <a:ea typeface="Palatino Linotype"/>
                <a:cs typeface="Palatino Linotype"/>
                <a:sym typeface="Palatino Linotype"/>
              </a:endParaRPr>
            </a:p>
          </p:txBody>
        </p:sp>
        <p:sp>
          <p:nvSpPr>
            <p:cNvPr id="301" name="Google Shape;301;g132071ea513_0_79"/>
            <p:cNvSpPr/>
            <p:nvPr/>
          </p:nvSpPr>
          <p:spPr>
            <a:xfrm rot="5400000">
              <a:off x="2939046" y="1466097"/>
              <a:ext cx="217800" cy="2613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32071ea513_0_79"/>
            <p:cNvSpPr txBox="1"/>
            <p:nvPr/>
          </p:nvSpPr>
          <p:spPr>
            <a:xfrm>
              <a:off x="2969642" y="1487847"/>
              <a:ext cx="156600"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rgbClr val="FFFFFF"/>
                </a:solidFill>
                <a:latin typeface="Palatino Linotype"/>
                <a:ea typeface="Palatino Linotype"/>
                <a:cs typeface="Palatino Linotype"/>
                <a:sym typeface="Palatino Linotype"/>
              </a:endParaRPr>
            </a:p>
          </p:txBody>
        </p:sp>
        <p:sp>
          <p:nvSpPr>
            <p:cNvPr id="303" name="Google Shape;303;g132071ea513_0_79"/>
            <p:cNvSpPr/>
            <p:nvPr/>
          </p:nvSpPr>
          <p:spPr>
            <a:xfrm>
              <a:off x="2080739" y="1741785"/>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32071ea513_0_79"/>
            <p:cNvSpPr txBox="1"/>
            <p:nvPr/>
          </p:nvSpPr>
          <p:spPr>
            <a:xfrm>
              <a:off x="2097739" y="1758785"/>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Test Implementation and Execution</a:t>
              </a:r>
              <a:endParaRPr sz="1400" b="0" i="0" u="none" strike="noStrike" cap="none">
                <a:solidFill>
                  <a:srgbClr val="FFFFFF"/>
                </a:solidFill>
                <a:latin typeface="Palatino Linotype"/>
                <a:ea typeface="Palatino Linotype"/>
                <a:cs typeface="Palatino Linotype"/>
                <a:sym typeface="Palatino Linotype"/>
              </a:endParaRPr>
            </a:p>
          </p:txBody>
        </p:sp>
        <p:sp>
          <p:nvSpPr>
            <p:cNvPr id="305" name="Google Shape;305;g132071ea513_0_79"/>
            <p:cNvSpPr/>
            <p:nvPr/>
          </p:nvSpPr>
          <p:spPr>
            <a:xfrm rot="5400000">
              <a:off x="2939046" y="2336741"/>
              <a:ext cx="217800" cy="2613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32071ea513_0_79"/>
            <p:cNvSpPr txBox="1"/>
            <p:nvPr/>
          </p:nvSpPr>
          <p:spPr>
            <a:xfrm>
              <a:off x="2969642" y="2358491"/>
              <a:ext cx="156600"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rgbClr val="FFFFFF"/>
                </a:solidFill>
                <a:latin typeface="Palatino Linotype"/>
                <a:ea typeface="Palatino Linotype"/>
                <a:cs typeface="Palatino Linotype"/>
                <a:sym typeface="Palatino Linotype"/>
              </a:endParaRPr>
            </a:p>
          </p:txBody>
        </p:sp>
        <p:sp>
          <p:nvSpPr>
            <p:cNvPr id="307" name="Google Shape;307;g132071ea513_0_79"/>
            <p:cNvSpPr/>
            <p:nvPr/>
          </p:nvSpPr>
          <p:spPr>
            <a:xfrm>
              <a:off x="2080739" y="2612429"/>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g132071ea513_0_79"/>
            <p:cNvSpPr txBox="1"/>
            <p:nvPr/>
          </p:nvSpPr>
          <p:spPr>
            <a:xfrm>
              <a:off x="2097739" y="2629429"/>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Evaluating Exit Criteria and Reporting</a:t>
              </a:r>
              <a:endParaRPr sz="1400" b="0" i="0" u="none" strike="noStrike" cap="none">
                <a:solidFill>
                  <a:srgbClr val="000000"/>
                </a:solidFill>
                <a:latin typeface="Arial"/>
                <a:ea typeface="Arial"/>
                <a:cs typeface="Arial"/>
                <a:sym typeface="Arial"/>
              </a:endParaRPr>
            </a:p>
          </p:txBody>
        </p:sp>
        <p:sp>
          <p:nvSpPr>
            <p:cNvPr id="309" name="Google Shape;309;g132071ea513_0_79"/>
            <p:cNvSpPr/>
            <p:nvPr/>
          </p:nvSpPr>
          <p:spPr>
            <a:xfrm rot="5400000">
              <a:off x="2939046" y="3207386"/>
              <a:ext cx="217800" cy="2613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132071ea513_0_79"/>
            <p:cNvSpPr txBox="1"/>
            <p:nvPr/>
          </p:nvSpPr>
          <p:spPr>
            <a:xfrm>
              <a:off x="2969642" y="3229136"/>
              <a:ext cx="156600"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rgbClr val="FFFFFF"/>
                </a:solidFill>
                <a:latin typeface="Palatino Linotype"/>
                <a:ea typeface="Palatino Linotype"/>
                <a:cs typeface="Palatino Linotype"/>
                <a:sym typeface="Palatino Linotype"/>
              </a:endParaRPr>
            </a:p>
          </p:txBody>
        </p:sp>
        <p:sp>
          <p:nvSpPr>
            <p:cNvPr id="311" name="Google Shape;311;g132071ea513_0_79"/>
            <p:cNvSpPr/>
            <p:nvPr/>
          </p:nvSpPr>
          <p:spPr>
            <a:xfrm>
              <a:off x="2080739" y="3483074"/>
              <a:ext cx="1934400" cy="5805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132071ea513_0_79"/>
            <p:cNvSpPr txBox="1"/>
            <p:nvPr/>
          </p:nvSpPr>
          <p:spPr>
            <a:xfrm>
              <a:off x="2097739" y="3500074"/>
              <a:ext cx="1900500" cy="5463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FFFFFF"/>
                  </a:solidFill>
                  <a:latin typeface="Palatino Linotype"/>
                  <a:ea typeface="Palatino Linotype"/>
                  <a:cs typeface="Palatino Linotype"/>
                  <a:sym typeface="Palatino Linotype"/>
                </a:rPr>
                <a:t>Test Closure Activities</a:t>
              </a:r>
              <a:endParaRPr sz="1400" b="0" i="0" u="none" strike="noStrike" cap="none">
                <a:solidFill>
                  <a:srgbClr val="000000"/>
                </a:solidFill>
                <a:latin typeface="Arial"/>
                <a:ea typeface="Arial"/>
                <a:cs typeface="Arial"/>
                <a:sym typeface="Arial"/>
              </a:endParaRPr>
            </a:p>
          </p:txBody>
        </p:sp>
      </p:grpSp>
      <p:sp>
        <p:nvSpPr>
          <p:cNvPr id="313" name="Google Shape;313;g132071ea513_0_79"/>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sp>
        <p:nvSpPr>
          <p:cNvPr id="2" name="Rectangle: Rounded Corners 1">
            <a:extLst>
              <a:ext uri="{FF2B5EF4-FFF2-40B4-BE49-F238E27FC236}">
                <a16:creationId xmlns:a16="http://schemas.microsoft.com/office/drawing/2014/main" id="{0EA1A1D6-44C2-40E5-B9CC-49D17C88D943}"/>
              </a:ext>
            </a:extLst>
          </p:cNvPr>
          <p:cNvSpPr/>
          <p:nvPr/>
        </p:nvSpPr>
        <p:spPr>
          <a:xfrm>
            <a:off x="3244260" y="415635"/>
            <a:ext cx="2309481" cy="604929"/>
          </a:xfrm>
          <a:prstGeom prst="roundRect">
            <a:avLst/>
          </a:prstGeom>
          <a:solidFill>
            <a:srgbClr val="6076B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Requirement Analysis</a:t>
            </a:r>
          </a:p>
        </p:txBody>
      </p:sp>
      <p:sp>
        <p:nvSpPr>
          <p:cNvPr id="3" name="Arrow: Down 2">
            <a:extLst>
              <a:ext uri="{FF2B5EF4-FFF2-40B4-BE49-F238E27FC236}">
                <a16:creationId xmlns:a16="http://schemas.microsoft.com/office/drawing/2014/main" id="{BF73E213-3156-42C1-B9DD-F227B88B4B94}"/>
              </a:ext>
            </a:extLst>
          </p:cNvPr>
          <p:cNvSpPr/>
          <p:nvPr/>
        </p:nvSpPr>
        <p:spPr>
          <a:xfrm>
            <a:off x="4263203" y="1075906"/>
            <a:ext cx="311967" cy="237454"/>
          </a:xfrm>
          <a:prstGeom prst="downArrow">
            <a:avLst/>
          </a:prstGeom>
          <a:solidFill>
            <a:srgbClr val="B4B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32071ea513_0_347"/>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Testing, Quality Control and Quality Assurance</a:t>
            </a:r>
            <a:endParaRPr/>
          </a:p>
        </p:txBody>
      </p:sp>
      <p:sp>
        <p:nvSpPr>
          <p:cNvPr id="328" name="Google Shape;328;g132071ea513_0_347"/>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Testing</a:t>
            </a:r>
            <a:endParaRPr/>
          </a:p>
          <a:p>
            <a:pPr marL="566928" lvl="2" indent="-182879" algn="l" rtl="0">
              <a:lnSpc>
                <a:spcPct val="90000"/>
              </a:lnSpc>
              <a:spcBef>
                <a:spcPts val="400"/>
              </a:spcBef>
              <a:spcAft>
                <a:spcPts val="0"/>
              </a:spcAft>
              <a:buSzPts val="1800"/>
              <a:buChar char="►"/>
            </a:pPr>
            <a:r>
              <a:rPr lang="en-US"/>
              <a:t>Attempts to find bugs</a:t>
            </a:r>
            <a:endParaRPr/>
          </a:p>
          <a:p>
            <a:pPr marL="384048" lvl="1" indent="-182880" algn="l" rtl="0">
              <a:lnSpc>
                <a:spcPct val="90000"/>
              </a:lnSpc>
              <a:spcBef>
                <a:spcPts val="400"/>
              </a:spcBef>
              <a:spcAft>
                <a:spcPts val="0"/>
              </a:spcAft>
              <a:buSzPts val="1800"/>
              <a:buChar char="►"/>
            </a:pPr>
            <a:r>
              <a:rPr lang="en-US"/>
              <a:t>Quality Control</a:t>
            </a:r>
            <a:endParaRPr/>
          </a:p>
          <a:p>
            <a:pPr marL="566928" lvl="2" indent="-182879" algn="l" rtl="0">
              <a:lnSpc>
                <a:spcPct val="90000"/>
              </a:lnSpc>
              <a:spcBef>
                <a:spcPts val="400"/>
              </a:spcBef>
              <a:spcAft>
                <a:spcPts val="0"/>
              </a:spcAft>
              <a:buSzPts val="1800"/>
              <a:buChar char="►"/>
            </a:pPr>
            <a:r>
              <a:rPr lang="en-US"/>
              <a:t>Attempts to built software systems and test it thoroughly</a:t>
            </a:r>
            <a:endParaRPr/>
          </a:p>
          <a:p>
            <a:pPr marL="384048" lvl="1" indent="-182880" algn="l" rtl="0">
              <a:lnSpc>
                <a:spcPct val="90000"/>
              </a:lnSpc>
              <a:spcBef>
                <a:spcPts val="400"/>
              </a:spcBef>
              <a:spcAft>
                <a:spcPts val="0"/>
              </a:spcAft>
              <a:buSzPts val="1800"/>
              <a:buChar char="►"/>
            </a:pPr>
            <a:r>
              <a:rPr lang="en-US"/>
              <a:t>Quality Assurance</a:t>
            </a:r>
            <a:endParaRPr/>
          </a:p>
          <a:p>
            <a:pPr marL="566928" lvl="2" indent="-182879" algn="l" rtl="0">
              <a:lnSpc>
                <a:spcPct val="90000"/>
              </a:lnSpc>
              <a:spcBef>
                <a:spcPts val="400"/>
              </a:spcBef>
              <a:spcAft>
                <a:spcPts val="0"/>
              </a:spcAft>
              <a:buSzPts val="1800"/>
              <a:buChar char="►"/>
            </a:pPr>
            <a:r>
              <a:rPr lang="en-US"/>
              <a:t>Enforce standards and techniques to improve process and prevent faults </a:t>
            </a:r>
            <a:endParaRPr/>
          </a:p>
          <a:p>
            <a:pPr marL="566928" lvl="2" indent="-182879" algn="l" rtl="0">
              <a:lnSpc>
                <a:spcPct val="90000"/>
              </a:lnSpc>
              <a:spcBef>
                <a:spcPts val="400"/>
              </a:spcBef>
              <a:spcAft>
                <a:spcPts val="0"/>
              </a:spcAft>
              <a:buSzPts val="1800"/>
              <a:buChar char="►"/>
            </a:pPr>
            <a:r>
              <a:rPr lang="en-US"/>
              <a:t>Monitors and guides throughout the SDLC to improve  software engineering practices</a:t>
            </a:r>
            <a:endParaRPr/>
          </a:p>
        </p:txBody>
      </p:sp>
      <p:sp>
        <p:nvSpPr>
          <p:cNvPr id="329" name="Google Shape;329;g132071ea513_0_347"/>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30" name="Google Shape;330;g132071ea513_0_3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a:p>
        </p:txBody>
      </p:sp>
      <p:sp>
        <p:nvSpPr>
          <p:cNvPr id="331" name="Google Shape;331;g132071ea513_0_347"/>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Common Terminologies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32071ea513_0_35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Verification and Validation</a:t>
            </a:r>
            <a:endParaRPr/>
          </a:p>
        </p:txBody>
      </p:sp>
      <p:sp>
        <p:nvSpPr>
          <p:cNvPr id="337" name="Google Shape;337;g132071ea513_0_354"/>
          <p:cNvSpPr txBox="1">
            <a:spLocks noGrp="1"/>
          </p:cNvSpPr>
          <p:nvPr>
            <p:ph type="body" idx="1"/>
          </p:nvPr>
        </p:nvSpPr>
        <p:spPr>
          <a:xfrm>
            <a:off x="1097276" y="1845725"/>
            <a:ext cx="3029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Verification</a:t>
            </a:r>
            <a:endParaRPr dirty="0"/>
          </a:p>
          <a:p>
            <a:pPr marL="566928" lvl="2" indent="-182879" algn="l" rtl="0">
              <a:lnSpc>
                <a:spcPct val="90000"/>
              </a:lnSpc>
              <a:spcBef>
                <a:spcPts val="400"/>
              </a:spcBef>
              <a:spcAft>
                <a:spcPts val="0"/>
              </a:spcAft>
              <a:buSzPts val="1800"/>
              <a:buChar char="►"/>
            </a:pPr>
            <a:r>
              <a:rPr lang="en-US" dirty="0"/>
              <a:t>Confirmation by examination and through provision of objective evidence that specified requirements for each phase of SDLC have been fulfilled</a:t>
            </a:r>
            <a:endParaRPr dirty="0"/>
          </a:p>
          <a:p>
            <a:pPr marL="384048" lvl="1" indent="-182880" algn="l" rtl="0">
              <a:lnSpc>
                <a:spcPct val="90000"/>
              </a:lnSpc>
              <a:spcBef>
                <a:spcPts val="400"/>
              </a:spcBef>
              <a:spcAft>
                <a:spcPts val="0"/>
              </a:spcAft>
              <a:buSzPts val="1800"/>
              <a:buChar char="►"/>
            </a:pPr>
            <a:r>
              <a:rPr lang="en-US" dirty="0"/>
              <a:t>Validation</a:t>
            </a:r>
            <a:endParaRPr dirty="0"/>
          </a:p>
          <a:p>
            <a:pPr marL="566928" lvl="2" indent="-182879" algn="l" rtl="0">
              <a:lnSpc>
                <a:spcPct val="90000"/>
              </a:lnSpc>
              <a:spcBef>
                <a:spcPts val="400"/>
              </a:spcBef>
              <a:spcAft>
                <a:spcPts val="0"/>
              </a:spcAft>
              <a:buSzPts val="1800"/>
              <a:buChar char="►"/>
            </a:pPr>
            <a:r>
              <a:rPr lang="en-US" dirty="0"/>
              <a:t>Confirmation by examination and through provision of objective evidence that the requirements for a specific intended use or application have been fulfilled.</a:t>
            </a:r>
            <a:endParaRPr dirty="0"/>
          </a:p>
        </p:txBody>
      </p:sp>
      <p:sp>
        <p:nvSpPr>
          <p:cNvPr id="338" name="Google Shape;338;g132071ea513_0_35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39" name="Google Shape;339;g132071ea513_0_3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15</a:t>
            </a:fld>
            <a:endParaRPr/>
          </a:p>
        </p:txBody>
      </p:sp>
      <p:pic>
        <p:nvPicPr>
          <p:cNvPr id="340" name="Google Shape;340;g132071ea513_0_354"/>
          <p:cNvPicPr preferRelativeResize="0"/>
          <p:nvPr/>
        </p:nvPicPr>
        <p:blipFill rotWithShape="1">
          <a:blip r:embed="rId3">
            <a:alphaModFix/>
          </a:blip>
          <a:srcRect/>
          <a:stretch/>
        </p:blipFill>
        <p:spPr>
          <a:xfrm>
            <a:off x="4197023" y="2480248"/>
            <a:ext cx="7636875" cy="3133250"/>
          </a:xfrm>
          <a:prstGeom prst="rect">
            <a:avLst/>
          </a:prstGeom>
          <a:noFill/>
          <a:ln>
            <a:noFill/>
          </a:ln>
        </p:spPr>
      </p:pic>
      <p:sp>
        <p:nvSpPr>
          <p:cNvPr id="341" name="Google Shape;341;g132071ea513_0_354"/>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Common Terminologies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132071ea513_0_368"/>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Static and Dynamic Testing</a:t>
            </a:r>
            <a:endParaRPr/>
          </a:p>
        </p:txBody>
      </p:sp>
      <p:sp>
        <p:nvSpPr>
          <p:cNvPr id="347" name="Google Shape;347;g132071ea513_0_368"/>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Static Testing</a:t>
            </a:r>
            <a:endParaRPr dirty="0"/>
          </a:p>
          <a:p>
            <a:pPr marL="566928" lvl="2" indent="-182879" algn="l" rtl="0">
              <a:lnSpc>
                <a:spcPct val="90000"/>
              </a:lnSpc>
              <a:spcBef>
                <a:spcPts val="400"/>
              </a:spcBef>
              <a:spcAft>
                <a:spcPts val="0"/>
              </a:spcAft>
              <a:buSzPts val="1800"/>
              <a:buChar char="►"/>
            </a:pPr>
            <a:r>
              <a:rPr lang="en-US" dirty="0"/>
              <a:t>Testing of a software development artifact, e.g., requirements, design or code, without execution of these artifacts, e.g., reviews or static analysis</a:t>
            </a:r>
            <a:endParaRPr dirty="0"/>
          </a:p>
          <a:p>
            <a:pPr marL="384048" lvl="1" indent="-182880" algn="l" rtl="0">
              <a:lnSpc>
                <a:spcPct val="90000"/>
              </a:lnSpc>
              <a:spcBef>
                <a:spcPts val="400"/>
              </a:spcBef>
              <a:spcAft>
                <a:spcPts val="0"/>
              </a:spcAft>
              <a:buSzPts val="1800"/>
              <a:buChar char="►"/>
            </a:pPr>
            <a:r>
              <a:rPr lang="en-US" dirty="0"/>
              <a:t>Dynamic Testing</a:t>
            </a:r>
            <a:endParaRPr dirty="0"/>
          </a:p>
          <a:p>
            <a:pPr marL="566928" lvl="2" indent="-182879" algn="l" rtl="0">
              <a:lnSpc>
                <a:spcPct val="90000"/>
              </a:lnSpc>
              <a:spcBef>
                <a:spcPts val="400"/>
              </a:spcBef>
              <a:spcAft>
                <a:spcPts val="0"/>
              </a:spcAft>
              <a:buSzPts val="1800"/>
              <a:buChar char="►"/>
            </a:pPr>
            <a:r>
              <a:rPr lang="en-US" dirty="0"/>
              <a:t>Testing that involves the execution of the software of a component or system.</a:t>
            </a:r>
          </a:p>
          <a:p>
            <a:pPr marL="566928" lvl="2" indent="-182879" algn="l" rtl="0">
              <a:lnSpc>
                <a:spcPct val="90000"/>
              </a:lnSpc>
              <a:spcBef>
                <a:spcPts val="400"/>
              </a:spcBef>
              <a:spcAft>
                <a:spcPts val="0"/>
              </a:spcAft>
              <a:buSzPts val="1800"/>
              <a:buChar char="►"/>
            </a:pPr>
            <a:endParaRPr dirty="0">
              <a:solidFill>
                <a:schemeClr val="bg1">
                  <a:lumMod val="10000"/>
                </a:schemeClr>
              </a:solidFill>
            </a:endParaRPr>
          </a:p>
        </p:txBody>
      </p:sp>
      <p:sp>
        <p:nvSpPr>
          <p:cNvPr id="348" name="Google Shape;348;g132071ea513_0_368"/>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49" name="Google Shape;349;g132071ea513_0_3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350" name="Google Shape;350;g132071ea513_0_368"/>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Common Terminologies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132071ea513_0_389"/>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Who are Software Tester</a:t>
            </a:r>
            <a:endParaRPr/>
          </a:p>
        </p:txBody>
      </p:sp>
      <p:sp>
        <p:nvSpPr>
          <p:cNvPr id="365" name="Google Shape;365;g132071ea513_0_38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66" name="Google Shape;366;g132071ea513_0_3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0" name="Google Shape;380;g132071ea513_0_496"/>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Domain knowledge required for better testing</a:t>
            </a:r>
            <a:endParaRPr/>
          </a:p>
        </p:txBody>
      </p:sp>
      <p:sp>
        <p:nvSpPr>
          <p:cNvPr id="381" name="Google Shape;381;g132071ea513_0_496"/>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82" name="Google Shape;382;g132071ea513_0_4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18</a:t>
            </a:fld>
            <a:endParaRPr/>
          </a:p>
        </p:txBody>
      </p:sp>
      <p:pic>
        <p:nvPicPr>
          <p:cNvPr id="383" name="Google Shape;383;g132071ea513_0_496"/>
          <p:cNvPicPr preferRelativeResize="0"/>
          <p:nvPr/>
        </p:nvPicPr>
        <p:blipFill rotWithShape="1">
          <a:blip r:embed="rId3">
            <a:alphaModFix/>
          </a:blip>
          <a:srcRect l="5762" t="12966" r="4623" b="11253"/>
          <a:stretch/>
        </p:blipFill>
        <p:spPr>
          <a:xfrm>
            <a:off x="2579525" y="539250"/>
            <a:ext cx="6634824" cy="4227149"/>
          </a:xfrm>
          <a:prstGeom prst="rect">
            <a:avLst/>
          </a:prstGeom>
          <a:noFill/>
          <a:ln>
            <a:noFill/>
          </a:ln>
        </p:spPr>
      </p:pic>
      <p:sp>
        <p:nvSpPr>
          <p:cNvPr id="384" name="Google Shape;384;g132071ea513_0_496"/>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Technical Skills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g132071ea513_0_504"/>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Tech stack knowledge required for QA</a:t>
            </a:r>
            <a:endParaRPr/>
          </a:p>
        </p:txBody>
      </p:sp>
      <p:sp>
        <p:nvSpPr>
          <p:cNvPr id="390" name="Google Shape;390;g132071ea513_0_50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91" name="Google Shape;391;g132071ea513_0_5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pic>
        <p:nvPicPr>
          <p:cNvPr id="392" name="Google Shape;392;g132071ea513_0_504"/>
          <p:cNvPicPr preferRelativeResize="0"/>
          <p:nvPr/>
        </p:nvPicPr>
        <p:blipFill rotWithShape="1">
          <a:blip r:embed="rId3">
            <a:alphaModFix/>
          </a:blip>
          <a:srcRect t="2052" b="14855"/>
          <a:stretch/>
        </p:blipFill>
        <p:spPr>
          <a:xfrm>
            <a:off x="2234625" y="762223"/>
            <a:ext cx="7628901" cy="3317401"/>
          </a:xfrm>
          <a:prstGeom prst="rect">
            <a:avLst/>
          </a:prstGeom>
          <a:noFill/>
          <a:ln>
            <a:noFill/>
          </a:ln>
        </p:spPr>
      </p:pic>
      <p:sp>
        <p:nvSpPr>
          <p:cNvPr id="393" name="Google Shape;393;g132071ea513_0_504"/>
          <p:cNvSpPr txBox="1">
            <a:spLocks noGrp="1"/>
          </p:cNvSpPr>
          <p:nvPr>
            <p:ph type="body" idx="1"/>
          </p:nvPr>
        </p:nvSpPr>
        <p:spPr>
          <a:xfrm>
            <a:off x="924115" y="5435006"/>
            <a:ext cx="10343700" cy="7578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To optimize testing strategies and tools</a:t>
            </a:r>
            <a:endParaRPr/>
          </a:p>
        </p:txBody>
      </p:sp>
      <p:sp>
        <p:nvSpPr>
          <p:cNvPr id="394" name="Google Shape;394;g132071ea513_0_504"/>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Technical Skills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32002541ac_0_1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What you will learn Today</a:t>
            </a:r>
            <a:endParaRPr/>
          </a:p>
        </p:txBody>
      </p:sp>
      <p:sp>
        <p:nvSpPr>
          <p:cNvPr id="183" name="Google Shape;183;g132002541ac_0_14"/>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High level Introduction of Software Testing and required skills</a:t>
            </a:r>
            <a:endParaRPr/>
          </a:p>
          <a:p>
            <a:pPr marL="384048" lvl="1" indent="-182880" algn="l" rtl="0">
              <a:lnSpc>
                <a:spcPct val="90000"/>
              </a:lnSpc>
              <a:spcBef>
                <a:spcPts val="400"/>
              </a:spcBef>
              <a:spcAft>
                <a:spcPts val="0"/>
              </a:spcAft>
              <a:buSzPts val="1800"/>
              <a:buChar char="►"/>
            </a:pPr>
            <a:r>
              <a:rPr lang="en-US"/>
              <a:t>Start performing functional testing on Sample application</a:t>
            </a:r>
            <a:endParaRPr/>
          </a:p>
        </p:txBody>
      </p:sp>
      <p:sp>
        <p:nvSpPr>
          <p:cNvPr id="184" name="Google Shape;184;g132002541ac_0_1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185" name="Google Shape;185;g132002541ac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a:t>
            </a:fld>
            <a:endParaRPr/>
          </a:p>
        </p:txBody>
      </p:sp>
      <p:sp>
        <p:nvSpPr>
          <p:cNvPr id="186" name="Google Shape;186;g132002541ac_0_14"/>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Introduction</a:t>
            </a:r>
            <a:endParaRPr/>
          </a:p>
        </p:txBody>
      </p:sp>
      <p:pic>
        <p:nvPicPr>
          <p:cNvPr id="3" name="Picture 2">
            <a:extLst>
              <a:ext uri="{FF2B5EF4-FFF2-40B4-BE49-F238E27FC236}">
                <a16:creationId xmlns:a16="http://schemas.microsoft.com/office/drawing/2014/main" id="{F0E3A6D7-01A4-4BA1-A67A-CF22111779D3}"/>
              </a:ext>
            </a:extLst>
          </p:cNvPr>
          <p:cNvPicPr>
            <a:picLocks noChangeAspect="1"/>
          </p:cNvPicPr>
          <p:nvPr/>
        </p:nvPicPr>
        <p:blipFill>
          <a:blip r:embed="rId3"/>
          <a:stretch>
            <a:fillRect/>
          </a:stretch>
        </p:blipFill>
        <p:spPr>
          <a:xfrm>
            <a:off x="9502615" y="3634139"/>
            <a:ext cx="2234895" cy="22348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8"/>
        <p:cNvGrpSpPr/>
        <p:nvPr/>
      </p:nvGrpSpPr>
      <p:grpSpPr>
        <a:xfrm>
          <a:off x="0" y="0"/>
          <a:ext cx="0" cy="0"/>
          <a:chOff x="0" y="0"/>
          <a:chExt cx="0" cy="0"/>
        </a:xfrm>
      </p:grpSpPr>
      <p:sp>
        <p:nvSpPr>
          <p:cNvPr id="399" name="Google Shape;399;g132071ea513_0_513"/>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Understanding of available tools for QAs</a:t>
            </a:r>
            <a:endParaRPr/>
          </a:p>
        </p:txBody>
      </p:sp>
      <p:sp>
        <p:nvSpPr>
          <p:cNvPr id="400" name="Google Shape;400;g132071ea513_0_513"/>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01" name="Google Shape;401;g132071ea513_0_5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pic>
        <p:nvPicPr>
          <p:cNvPr id="402" name="Google Shape;402;g132071ea513_0_513" descr="A picture containing company name&#10;&#10;Description automatically generated"/>
          <p:cNvPicPr preferRelativeResize="0"/>
          <p:nvPr/>
        </p:nvPicPr>
        <p:blipFill rotWithShape="1">
          <a:blip r:embed="rId3">
            <a:alphaModFix/>
          </a:blip>
          <a:srcRect/>
          <a:stretch/>
        </p:blipFill>
        <p:spPr>
          <a:xfrm>
            <a:off x="1514611" y="634925"/>
            <a:ext cx="9162788" cy="4214025"/>
          </a:xfrm>
          <a:prstGeom prst="rect">
            <a:avLst/>
          </a:prstGeom>
          <a:noFill/>
          <a:ln>
            <a:noFill/>
          </a:ln>
        </p:spPr>
      </p:pic>
      <p:sp>
        <p:nvSpPr>
          <p:cNvPr id="403" name="Google Shape;403;g132071ea513_0_513"/>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Technical Skills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sp>
        <p:nvSpPr>
          <p:cNvPr id="409" name="Google Shape;409;g132071ea513_0_530"/>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Good Analytical skills</a:t>
            </a:r>
            <a:endParaRPr/>
          </a:p>
        </p:txBody>
      </p:sp>
      <p:sp>
        <p:nvSpPr>
          <p:cNvPr id="410" name="Google Shape;410;g132071ea513_0_53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11" name="Google Shape;411;g132071ea513_0_5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pic>
        <p:nvPicPr>
          <p:cNvPr id="412" name="Google Shape;412;g132071ea513_0_530"/>
          <p:cNvPicPr preferRelativeResize="0"/>
          <p:nvPr/>
        </p:nvPicPr>
        <p:blipFill rotWithShape="1">
          <a:blip r:embed="rId3">
            <a:alphaModFix/>
          </a:blip>
          <a:srcRect l="3266" r="2313" b="7595"/>
          <a:stretch/>
        </p:blipFill>
        <p:spPr>
          <a:xfrm>
            <a:off x="3399714" y="950227"/>
            <a:ext cx="5392501" cy="2935338"/>
          </a:xfrm>
          <a:prstGeom prst="rect">
            <a:avLst/>
          </a:prstGeom>
          <a:noFill/>
          <a:ln>
            <a:noFill/>
          </a:ln>
        </p:spPr>
      </p:pic>
      <p:sp>
        <p:nvSpPr>
          <p:cNvPr id="416" name="Google Shape;416;g132071ea513_0_530"/>
          <p:cNvSpPr txBox="1">
            <a:spLocks noGrp="1"/>
          </p:cNvSpPr>
          <p:nvPr>
            <p:ph type="body" idx="1"/>
          </p:nvPr>
        </p:nvSpPr>
        <p:spPr>
          <a:xfrm>
            <a:off x="924115" y="5435006"/>
            <a:ext cx="10343700" cy="7578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Detailed oriented and ability to put himself in shoes of multiple users</a:t>
            </a:r>
            <a:endParaRPr/>
          </a:p>
        </p:txBody>
      </p:sp>
      <p:sp>
        <p:nvSpPr>
          <p:cNvPr id="417" name="Google Shape;417;g132071ea513_0_530"/>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Soft Skills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32071ea513_0_530"/>
          <p:cNvSpPr/>
          <p:nvPr/>
        </p:nvSpPr>
        <p:spPr>
          <a:xfrm>
            <a:off x="3489865" y="777358"/>
            <a:ext cx="5212200" cy="3004800"/>
          </a:xfrm>
          <a:prstGeom prst="rect">
            <a:avLst/>
          </a:prstGeom>
          <a:solidFill>
            <a:srgbClr val="C7EB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g132071ea513_0_530"/>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Good Analytical skills</a:t>
            </a:r>
            <a:endParaRPr/>
          </a:p>
        </p:txBody>
      </p:sp>
      <p:sp>
        <p:nvSpPr>
          <p:cNvPr id="410" name="Google Shape;410;g132071ea513_0_53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11" name="Google Shape;411;g132071ea513_0_5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pic>
        <p:nvPicPr>
          <p:cNvPr id="413" name="Google Shape;413;g132071ea513_0_530"/>
          <p:cNvPicPr preferRelativeResize="0"/>
          <p:nvPr/>
        </p:nvPicPr>
        <p:blipFill rotWithShape="1">
          <a:blip r:embed="rId3">
            <a:alphaModFix/>
          </a:blip>
          <a:srcRect/>
          <a:stretch/>
        </p:blipFill>
        <p:spPr>
          <a:xfrm>
            <a:off x="3892225" y="1726049"/>
            <a:ext cx="1200150" cy="981075"/>
          </a:xfrm>
          <a:prstGeom prst="rect">
            <a:avLst/>
          </a:prstGeom>
          <a:noFill/>
          <a:ln>
            <a:noFill/>
          </a:ln>
        </p:spPr>
      </p:pic>
      <p:sp>
        <p:nvSpPr>
          <p:cNvPr id="414" name="Google Shape;414;g132071ea513_0_530"/>
          <p:cNvSpPr txBox="1"/>
          <p:nvPr/>
        </p:nvSpPr>
        <p:spPr>
          <a:xfrm>
            <a:off x="5320975" y="903621"/>
            <a:ext cx="1875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Arial"/>
                <a:ea typeface="Arial"/>
                <a:cs typeface="Arial"/>
                <a:sym typeface="Arial"/>
              </a:rPr>
              <a:t>SQA Puzzle</a:t>
            </a:r>
            <a:endParaRPr sz="2400" b="0" i="0" u="none" strike="noStrike" cap="none" dirty="0">
              <a:solidFill>
                <a:srgbClr val="000000"/>
              </a:solidFill>
              <a:latin typeface="Arial"/>
              <a:ea typeface="Arial"/>
              <a:cs typeface="Arial"/>
              <a:sym typeface="Arial"/>
            </a:endParaRPr>
          </a:p>
        </p:txBody>
      </p:sp>
      <p:sp>
        <p:nvSpPr>
          <p:cNvPr id="415" name="Google Shape;415;g132071ea513_0_530"/>
          <p:cNvSpPr txBox="1"/>
          <p:nvPr/>
        </p:nvSpPr>
        <p:spPr>
          <a:xfrm>
            <a:off x="5332700" y="1665596"/>
            <a:ext cx="31419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 designer developed the color coding as shown on left for a health system that was to be installed in hospitals for patients use.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QA rejected the design. Why?</a:t>
            </a:r>
            <a:endParaRPr sz="1400" b="0" i="0" u="none" strike="noStrike" cap="none">
              <a:solidFill>
                <a:srgbClr val="000000"/>
              </a:solidFill>
              <a:latin typeface="Arial"/>
              <a:ea typeface="Arial"/>
              <a:cs typeface="Arial"/>
              <a:sym typeface="Arial"/>
            </a:endParaRPr>
          </a:p>
        </p:txBody>
      </p:sp>
      <p:sp>
        <p:nvSpPr>
          <p:cNvPr id="416" name="Google Shape;416;g132071ea513_0_530"/>
          <p:cNvSpPr txBox="1">
            <a:spLocks noGrp="1"/>
          </p:cNvSpPr>
          <p:nvPr>
            <p:ph type="body" idx="1"/>
          </p:nvPr>
        </p:nvSpPr>
        <p:spPr>
          <a:xfrm>
            <a:off x="924115" y="5435006"/>
            <a:ext cx="10343700" cy="7578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Detailed oriented and ability to put himself in shoes of multiple users</a:t>
            </a:r>
            <a:endParaRPr/>
          </a:p>
        </p:txBody>
      </p:sp>
      <p:sp>
        <p:nvSpPr>
          <p:cNvPr id="417" name="Google Shape;417;g132071ea513_0_530"/>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Soft Skills</a:t>
            </a:r>
            <a:endParaRPr/>
          </a:p>
        </p:txBody>
      </p:sp>
    </p:spTree>
    <p:extLst>
      <p:ext uri="{BB962C8B-B14F-4D97-AF65-F5344CB8AC3E}">
        <p14:creationId xmlns:p14="http://schemas.microsoft.com/office/powerpoint/2010/main" val="1621700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1"/>
        <p:cNvGrpSpPr/>
        <p:nvPr/>
      </p:nvGrpSpPr>
      <p:grpSpPr>
        <a:xfrm>
          <a:off x="0" y="0"/>
          <a:ext cx="0" cy="0"/>
          <a:chOff x="0" y="0"/>
          <a:chExt cx="0" cy="0"/>
        </a:xfrm>
      </p:grpSpPr>
      <p:sp>
        <p:nvSpPr>
          <p:cNvPr id="422" name="Google Shape;422;g132071ea513_0_543"/>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Good Communication skills</a:t>
            </a:r>
            <a:endParaRPr/>
          </a:p>
        </p:txBody>
      </p:sp>
      <p:sp>
        <p:nvSpPr>
          <p:cNvPr id="423" name="Google Shape;423;g132071ea513_0_543"/>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24" name="Google Shape;424;g132071ea513_0_5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23</a:t>
            </a:fld>
            <a:endParaRPr/>
          </a:p>
        </p:txBody>
      </p:sp>
      <p:sp>
        <p:nvSpPr>
          <p:cNvPr id="425" name="Google Shape;425;g132071ea513_0_543"/>
          <p:cNvSpPr txBox="1">
            <a:spLocks noGrp="1"/>
          </p:cNvSpPr>
          <p:nvPr>
            <p:ph type="body" idx="1"/>
          </p:nvPr>
        </p:nvSpPr>
        <p:spPr>
          <a:xfrm>
            <a:off x="924115" y="5435006"/>
            <a:ext cx="10343700" cy="7578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Understanding yet persuasive</a:t>
            </a:r>
            <a:endParaRPr/>
          </a:p>
        </p:txBody>
      </p:sp>
      <p:pic>
        <p:nvPicPr>
          <p:cNvPr id="426" name="Google Shape;426;g132071ea513_0_543"/>
          <p:cNvPicPr preferRelativeResize="0"/>
          <p:nvPr/>
        </p:nvPicPr>
        <p:blipFill rotWithShape="1">
          <a:blip r:embed="rId3">
            <a:alphaModFix/>
          </a:blip>
          <a:srcRect/>
          <a:stretch/>
        </p:blipFill>
        <p:spPr>
          <a:xfrm>
            <a:off x="3441475" y="928500"/>
            <a:ext cx="5309000" cy="3631775"/>
          </a:xfrm>
          <a:prstGeom prst="rect">
            <a:avLst/>
          </a:prstGeom>
          <a:noFill/>
          <a:ln>
            <a:noFill/>
          </a:ln>
        </p:spPr>
      </p:pic>
      <p:sp>
        <p:nvSpPr>
          <p:cNvPr id="427" name="Google Shape;427;g132071ea513_0_543"/>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Soft Skills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g132071ea513_0_522"/>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A Good software tester</a:t>
            </a:r>
            <a:endParaRPr/>
          </a:p>
        </p:txBody>
      </p:sp>
      <p:sp>
        <p:nvSpPr>
          <p:cNvPr id="433" name="Google Shape;433;g132071ea513_0_522"/>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34" name="Google Shape;434;g132071ea513_0_5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24</a:t>
            </a:fld>
            <a:endParaRPr/>
          </a:p>
        </p:txBody>
      </p:sp>
      <p:pic>
        <p:nvPicPr>
          <p:cNvPr id="435" name="Google Shape;435;g132071ea513_0_522" descr="Image result for Software developer and tester"/>
          <p:cNvPicPr preferRelativeResize="0"/>
          <p:nvPr/>
        </p:nvPicPr>
        <p:blipFill rotWithShape="1">
          <a:blip r:embed="rId3">
            <a:alphaModFix/>
          </a:blip>
          <a:srcRect/>
          <a:stretch/>
        </p:blipFill>
        <p:spPr>
          <a:xfrm>
            <a:off x="3124200" y="901199"/>
            <a:ext cx="5943600" cy="3600451"/>
          </a:xfrm>
          <a:prstGeom prst="rect">
            <a:avLst/>
          </a:prstGeom>
          <a:noFill/>
          <a:ln>
            <a:noFill/>
          </a:ln>
        </p:spPr>
      </p:pic>
      <p:sp>
        <p:nvSpPr>
          <p:cNvPr id="436" name="Google Shape;436;g132071ea513_0_522"/>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Soft Skills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35986568d4_2_55"/>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Exercise</a:t>
            </a:r>
            <a:endParaRPr/>
          </a:p>
        </p:txBody>
      </p:sp>
      <p:sp>
        <p:nvSpPr>
          <p:cNvPr id="467" name="Google Shape;467;g135986568d4_2_55"/>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68" name="Google Shape;468;g135986568d4_2_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25</a:t>
            </a:fld>
            <a:endParaRPr/>
          </a:p>
        </p:txBody>
      </p:sp>
      <p:sp>
        <p:nvSpPr>
          <p:cNvPr id="469" name="Google Shape;469;g135986568d4_2_55"/>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470" name="Google Shape;470;g135986568d4_2_55"/>
          <p:cNvSpPr txBox="1">
            <a:spLocks noGrp="1"/>
          </p:cNvSpPr>
          <p:nvPr>
            <p:ph type="body" idx="4294967295"/>
          </p:nvPr>
        </p:nvSpPr>
        <p:spPr>
          <a:xfrm>
            <a:off x="1097275" y="1845725"/>
            <a:ext cx="10058400" cy="29457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lang="en-US" dirty="0"/>
          </a:p>
          <a:p>
            <a:pPr marL="384048" lvl="1" indent="-182880" algn="l" rtl="0">
              <a:lnSpc>
                <a:spcPct val="90000"/>
              </a:lnSpc>
              <a:spcBef>
                <a:spcPts val="400"/>
              </a:spcBef>
              <a:spcAft>
                <a:spcPts val="0"/>
              </a:spcAft>
              <a:buSzPts val="1800"/>
              <a:buChar char="►"/>
            </a:pPr>
            <a:r>
              <a:rPr lang="en-US" dirty="0"/>
              <a:t>You feel that the performance of the website is slower on your mobile and you have reported the bug. But the performance seems fine when developers try to test on their machine. They are suggesting that the performance issue is because of your own mobile.</a:t>
            </a:r>
          </a:p>
          <a:p>
            <a:pPr marL="1371600" lvl="2" indent="-342900" algn="l" rtl="0">
              <a:lnSpc>
                <a:spcPct val="90000"/>
              </a:lnSpc>
              <a:spcBef>
                <a:spcPts val="400"/>
              </a:spcBef>
              <a:spcAft>
                <a:spcPts val="0"/>
              </a:spcAft>
              <a:buSzPts val="1800"/>
              <a:buChar char="►"/>
            </a:pPr>
            <a:r>
              <a:rPr lang="en-US" dirty="0"/>
              <a:t>What would be your approach to follow up on this?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1317153c932_0_53"/>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Applications and Systems</a:t>
            </a:r>
            <a:endParaRPr/>
          </a:p>
        </p:txBody>
      </p:sp>
      <p:sp>
        <p:nvSpPr>
          <p:cNvPr id="476" name="Google Shape;476;g1317153c932_0_53"/>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77" name="Google Shape;477;g1317153c932_0_5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482" name="Google Shape;482;g132071ea513_0_557"/>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2-tire and 3-tier Architecture</a:t>
            </a:r>
            <a:endParaRPr/>
          </a:p>
        </p:txBody>
      </p:sp>
      <p:sp>
        <p:nvSpPr>
          <p:cNvPr id="483" name="Google Shape;483;g132071ea513_0_557"/>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84" name="Google Shape;484;g132071ea513_0_5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27</a:t>
            </a:fld>
            <a:endParaRPr/>
          </a:p>
        </p:txBody>
      </p:sp>
      <p:pic>
        <p:nvPicPr>
          <p:cNvPr id="485" name="Google Shape;485;g132071ea513_0_557"/>
          <p:cNvPicPr preferRelativeResize="0"/>
          <p:nvPr/>
        </p:nvPicPr>
        <p:blipFill rotWithShape="1">
          <a:blip r:embed="rId3">
            <a:alphaModFix/>
          </a:blip>
          <a:srcRect/>
          <a:stretch/>
        </p:blipFill>
        <p:spPr>
          <a:xfrm>
            <a:off x="3238500" y="902865"/>
            <a:ext cx="5715000" cy="3733800"/>
          </a:xfrm>
          <a:prstGeom prst="rect">
            <a:avLst/>
          </a:prstGeom>
          <a:noFill/>
          <a:ln>
            <a:noFill/>
          </a:ln>
        </p:spPr>
      </p:pic>
      <p:sp>
        <p:nvSpPr>
          <p:cNvPr id="486" name="Google Shape;486;g132071ea513_0_557"/>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Web Applications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0"/>
        <p:cNvGrpSpPr/>
        <p:nvPr/>
      </p:nvGrpSpPr>
      <p:grpSpPr>
        <a:xfrm>
          <a:off x="0" y="0"/>
          <a:ext cx="0" cy="0"/>
          <a:chOff x="0" y="0"/>
          <a:chExt cx="0" cy="0"/>
        </a:xfrm>
      </p:grpSpPr>
      <p:sp>
        <p:nvSpPr>
          <p:cNvPr id="491" name="Google Shape;491;g132071ea513_3_3"/>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Monolithic vs Micro-service architecture</a:t>
            </a:r>
            <a:endParaRPr/>
          </a:p>
        </p:txBody>
      </p:sp>
      <p:sp>
        <p:nvSpPr>
          <p:cNvPr id="492" name="Google Shape;492;g132071ea513_3_3"/>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93" name="Google Shape;493;g132071ea513_3_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28</a:t>
            </a:fld>
            <a:endParaRPr/>
          </a:p>
        </p:txBody>
      </p:sp>
      <p:pic>
        <p:nvPicPr>
          <p:cNvPr id="494" name="Google Shape;494;g132071ea513_3_3"/>
          <p:cNvPicPr preferRelativeResize="0"/>
          <p:nvPr/>
        </p:nvPicPr>
        <p:blipFill rotWithShape="1">
          <a:blip r:embed="rId3">
            <a:alphaModFix/>
          </a:blip>
          <a:srcRect/>
          <a:stretch/>
        </p:blipFill>
        <p:spPr>
          <a:xfrm>
            <a:off x="1583425" y="1201013"/>
            <a:ext cx="3252349" cy="3091426"/>
          </a:xfrm>
          <a:prstGeom prst="rect">
            <a:avLst/>
          </a:prstGeom>
          <a:noFill/>
          <a:ln>
            <a:noFill/>
          </a:ln>
        </p:spPr>
      </p:pic>
      <p:pic>
        <p:nvPicPr>
          <p:cNvPr id="495" name="Google Shape;495;g132071ea513_3_3"/>
          <p:cNvPicPr preferRelativeResize="0"/>
          <p:nvPr/>
        </p:nvPicPr>
        <p:blipFill rotWithShape="1">
          <a:blip r:embed="rId4">
            <a:alphaModFix/>
          </a:blip>
          <a:srcRect/>
          <a:stretch/>
        </p:blipFill>
        <p:spPr>
          <a:xfrm>
            <a:off x="6534000" y="651225"/>
            <a:ext cx="4224000" cy="4191000"/>
          </a:xfrm>
          <a:prstGeom prst="rect">
            <a:avLst/>
          </a:prstGeom>
          <a:noFill/>
          <a:ln>
            <a:noFill/>
          </a:ln>
        </p:spPr>
      </p:pic>
      <p:sp>
        <p:nvSpPr>
          <p:cNvPr id="496" name="Google Shape;496;g132071ea513_3_3"/>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Web Applications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132071ea513_3_39"/>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10" name="Google Shape;510;g132071ea513_3_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29</a:t>
            </a:fld>
            <a:endParaRPr/>
          </a:p>
        </p:txBody>
      </p:sp>
      <p:pic>
        <p:nvPicPr>
          <p:cNvPr id="511" name="Google Shape;511;g132071ea513_3_39"/>
          <p:cNvPicPr preferRelativeResize="0"/>
          <p:nvPr/>
        </p:nvPicPr>
        <p:blipFill rotWithShape="1">
          <a:blip r:embed="rId3">
            <a:alphaModFix/>
          </a:blip>
          <a:srcRect/>
          <a:stretch/>
        </p:blipFill>
        <p:spPr>
          <a:xfrm>
            <a:off x="1019925" y="396900"/>
            <a:ext cx="10193075" cy="5898399"/>
          </a:xfrm>
          <a:prstGeom prst="rect">
            <a:avLst/>
          </a:prstGeom>
          <a:noFill/>
          <a:ln>
            <a:noFill/>
          </a:ln>
        </p:spPr>
      </p:pic>
      <p:sp>
        <p:nvSpPr>
          <p:cNvPr id="512" name="Google Shape;512;g132071ea513_3_39"/>
          <p:cNvSpPr txBox="1">
            <a:spLocks noGrp="1"/>
          </p:cNvSpPr>
          <p:nvPr>
            <p:ph type="title"/>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Mobile Applications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32002541ac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Table of Content</a:t>
            </a:r>
            <a:endParaRPr/>
          </a:p>
        </p:txBody>
      </p:sp>
      <p:sp>
        <p:nvSpPr>
          <p:cNvPr id="192" name="Google Shape;192;g132002541ac_0_0"/>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Introduction To Software Testing</a:t>
            </a:r>
            <a:endParaRPr dirty="0"/>
          </a:p>
          <a:p>
            <a:pPr marL="384048" lvl="1" indent="-182880" algn="l" rtl="0">
              <a:lnSpc>
                <a:spcPct val="90000"/>
              </a:lnSpc>
              <a:spcBef>
                <a:spcPts val="400"/>
              </a:spcBef>
              <a:spcAft>
                <a:spcPts val="0"/>
              </a:spcAft>
              <a:buSzPts val="1800"/>
              <a:buChar char="►"/>
            </a:pPr>
            <a:r>
              <a:rPr lang="en-US" dirty="0"/>
              <a:t>Who are Software Testers</a:t>
            </a:r>
            <a:endParaRPr dirty="0"/>
          </a:p>
          <a:p>
            <a:pPr marL="384048" lvl="1" indent="-182880" algn="l" rtl="0">
              <a:lnSpc>
                <a:spcPct val="90000"/>
              </a:lnSpc>
              <a:spcBef>
                <a:spcPts val="400"/>
              </a:spcBef>
              <a:spcAft>
                <a:spcPts val="0"/>
              </a:spcAft>
              <a:buSzPts val="1800"/>
              <a:buChar char="►"/>
            </a:pPr>
            <a:r>
              <a:rPr lang="en-US" dirty="0"/>
              <a:t>Overview of Applications and Systems</a:t>
            </a:r>
            <a:endParaRPr dirty="0"/>
          </a:p>
          <a:p>
            <a:pPr marL="384048" lvl="1" indent="-182880" algn="l" rtl="0">
              <a:lnSpc>
                <a:spcPct val="90000"/>
              </a:lnSpc>
              <a:spcBef>
                <a:spcPts val="400"/>
              </a:spcBef>
              <a:spcAft>
                <a:spcPts val="0"/>
              </a:spcAft>
              <a:buSzPts val="1800"/>
              <a:buChar char="►"/>
            </a:pPr>
            <a:r>
              <a:rPr lang="en-US" dirty="0"/>
              <a:t>Getting Started with Functional Testing</a:t>
            </a:r>
            <a:endParaRPr dirty="0"/>
          </a:p>
          <a:p>
            <a:pPr marL="384048" lvl="1" indent="-182880" algn="l" rtl="0">
              <a:lnSpc>
                <a:spcPct val="90000"/>
              </a:lnSpc>
              <a:spcBef>
                <a:spcPts val="400"/>
              </a:spcBef>
              <a:spcAft>
                <a:spcPts val="0"/>
              </a:spcAft>
              <a:buSzPts val="1800"/>
              <a:buChar char="►"/>
            </a:pPr>
            <a:r>
              <a:rPr lang="en-US" dirty="0"/>
              <a:t>Lab Exercise</a:t>
            </a:r>
            <a:endParaRPr dirty="0"/>
          </a:p>
        </p:txBody>
      </p:sp>
      <p:sp>
        <p:nvSpPr>
          <p:cNvPr id="193" name="Google Shape;193;g132002541ac_0_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194" name="Google Shape;194;g132002541ac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
        <p:nvSpPr>
          <p:cNvPr id="195" name="Google Shape;195;g132002541ac_0_0"/>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Introduction</a:t>
            </a:r>
            <a:endParaRPr/>
          </a:p>
        </p:txBody>
      </p:sp>
      <p:pic>
        <p:nvPicPr>
          <p:cNvPr id="3" name="Picture 2">
            <a:extLst>
              <a:ext uri="{FF2B5EF4-FFF2-40B4-BE49-F238E27FC236}">
                <a16:creationId xmlns:a16="http://schemas.microsoft.com/office/drawing/2014/main" id="{FADB2627-F81C-47BC-A43C-6819DC6D6032}"/>
              </a:ext>
            </a:extLst>
          </p:cNvPr>
          <p:cNvPicPr>
            <a:picLocks noChangeAspect="1"/>
          </p:cNvPicPr>
          <p:nvPr/>
        </p:nvPicPr>
        <p:blipFill>
          <a:blip r:embed="rId3"/>
          <a:stretch>
            <a:fillRect/>
          </a:stretch>
        </p:blipFill>
        <p:spPr>
          <a:xfrm>
            <a:off x="8765308" y="2902484"/>
            <a:ext cx="2676637" cy="267663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6"/>
        <p:cNvGrpSpPr/>
        <p:nvPr/>
      </p:nvGrpSpPr>
      <p:grpSpPr>
        <a:xfrm>
          <a:off x="0" y="0"/>
          <a:ext cx="0" cy="0"/>
          <a:chOff x="0" y="0"/>
          <a:chExt cx="0" cy="0"/>
        </a:xfrm>
      </p:grpSpPr>
      <p:sp>
        <p:nvSpPr>
          <p:cNvPr id="517" name="Google Shape;517;g132071ea513_3_45"/>
          <p:cNvSpPr txBox="1">
            <a:spLocks noGrp="1"/>
          </p:cNvSpPr>
          <p:nvPr>
            <p:ph type="title"/>
          </p:nvPr>
        </p:nvSpPr>
        <p:spPr>
          <a:xfrm>
            <a:off x="924115" y="4766395"/>
            <a:ext cx="10343700" cy="668700"/>
          </a:xfrm>
          <a:prstGeom prst="rect">
            <a:avLst/>
          </a:prstGeom>
          <a:noFill/>
          <a:ln>
            <a:noFill/>
          </a:ln>
        </p:spPr>
        <p:txBody>
          <a:bodyPr spcFirstLastPara="1" wrap="square" lIns="91425" tIns="0" rIns="91425" bIns="0" anchor="b" anchorCtr="0">
            <a:noAutofit/>
          </a:bodyPr>
          <a:lstStyle/>
          <a:p>
            <a:pPr marL="0" lvl="0" indent="0" algn="l" rtl="0">
              <a:lnSpc>
                <a:spcPct val="85000"/>
              </a:lnSpc>
              <a:spcBef>
                <a:spcPts val="0"/>
              </a:spcBef>
              <a:spcAft>
                <a:spcPts val="0"/>
              </a:spcAft>
              <a:buClr>
                <a:schemeClr val="dk1"/>
              </a:buClr>
              <a:buSzPts val="3600"/>
              <a:buFont typeface="Arial"/>
              <a:buNone/>
            </a:pPr>
            <a:r>
              <a:rPr lang="en-US"/>
              <a:t>Mobile App with backend</a:t>
            </a:r>
            <a:endParaRPr/>
          </a:p>
        </p:txBody>
      </p:sp>
      <p:sp>
        <p:nvSpPr>
          <p:cNvPr id="518" name="Google Shape;518;g132071ea513_3_45"/>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19" name="Google Shape;519;g132071ea513_3_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30</a:t>
            </a:fld>
            <a:endParaRPr/>
          </a:p>
        </p:txBody>
      </p:sp>
      <p:pic>
        <p:nvPicPr>
          <p:cNvPr id="520" name="Google Shape;520;g132071ea513_3_45"/>
          <p:cNvPicPr preferRelativeResize="0"/>
          <p:nvPr/>
        </p:nvPicPr>
        <p:blipFill rotWithShape="1">
          <a:blip r:embed="rId3">
            <a:alphaModFix/>
          </a:blip>
          <a:srcRect/>
          <a:stretch/>
        </p:blipFill>
        <p:spPr>
          <a:xfrm>
            <a:off x="2192200" y="621540"/>
            <a:ext cx="8837668" cy="3992455"/>
          </a:xfrm>
          <a:prstGeom prst="rect">
            <a:avLst/>
          </a:prstGeom>
          <a:noFill/>
          <a:ln>
            <a:noFill/>
          </a:ln>
        </p:spPr>
      </p:pic>
      <p:sp>
        <p:nvSpPr>
          <p:cNvPr id="521" name="Google Shape;521;g132071ea513_3_45"/>
          <p:cNvSpPr txBox="1">
            <a:spLocks noGrp="1"/>
          </p:cNvSpPr>
          <p:nvPr>
            <p:ph type="body" idx="1"/>
          </p:nvPr>
        </p:nvSpPr>
        <p:spPr>
          <a:xfrm>
            <a:off x="924115" y="5435006"/>
            <a:ext cx="10343700" cy="7578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0"/>
              </a:spcBef>
              <a:spcAft>
                <a:spcPts val="0"/>
              </a:spcAft>
              <a:buSzPts val="1500"/>
              <a:buNone/>
            </a:pPr>
            <a:r>
              <a:rPr lang="en-US"/>
              <a:t>App that dont need backend (calculator, compass, measurrr, etc.) vs App that need backend (Amazon, Creem, Netflix, etc.)</a:t>
            </a:r>
            <a:endParaRPr/>
          </a:p>
        </p:txBody>
      </p:sp>
      <p:sp>
        <p:nvSpPr>
          <p:cNvPr id="522" name="Google Shape;522;g132071ea513_3_45"/>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Mobile Applications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1317489e665_0_27"/>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Getting Started with Functional Testing</a:t>
            </a:r>
            <a:endParaRPr/>
          </a:p>
        </p:txBody>
      </p:sp>
      <p:sp>
        <p:nvSpPr>
          <p:cNvPr id="528" name="Google Shape;528;g1317489e665_0_27"/>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29" name="Google Shape;529;g1317489e665_0_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132071ea513_3_62"/>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dirty="0"/>
              <a:t>Example of Functional Testing</a:t>
            </a:r>
            <a:endParaRPr dirty="0"/>
          </a:p>
        </p:txBody>
      </p:sp>
      <p:sp>
        <p:nvSpPr>
          <p:cNvPr id="535" name="Google Shape;535;g132071ea513_3_62"/>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36" name="Google Shape;536;g132071ea513_3_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32</a:t>
            </a:fld>
            <a:endParaRPr/>
          </a:p>
        </p:txBody>
      </p:sp>
      <p:graphicFrame>
        <p:nvGraphicFramePr>
          <p:cNvPr id="537" name="Google Shape;537;g132071ea513_3_62"/>
          <p:cNvGraphicFramePr/>
          <p:nvPr>
            <p:extLst>
              <p:ext uri="{D42A27DB-BD31-4B8C-83A1-F6EECF244321}">
                <p14:modId xmlns:p14="http://schemas.microsoft.com/office/powerpoint/2010/main" val="799772542"/>
              </p:ext>
            </p:extLst>
          </p:nvPr>
        </p:nvGraphicFramePr>
        <p:xfrm>
          <a:off x="1422505" y="2128896"/>
          <a:ext cx="9504875" cy="3523590"/>
        </p:xfrm>
        <a:graphic>
          <a:graphicData uri="http://schemas.openxmlformats.org/drawingml/2006/table">
            <a:tbl>
              <a:tblPr firstRow="1" bandRow="1">
                <a:noFill/>
                <a:tableStyleId>{D77CD86B-570A-4BA3-8699-62FFA94EB23F}</a:tableStyleId>
              </a:tblPr>
              <a:tblGrid>
                <a:gridCol w="1315450">
                  <a:extLst>
                    <a:ext uri="{9D8B030D-6E8A-4147-A177-3AD203B41FA5}">
                      <a16:colId xmlns:a16="http://schemas.microsoft.com/office/drawing/2014/main" val="20000"/>
                    </a:ext>
                  </a:extLst>
                </a:gridCol>
                <a:gridCol w="6105700">
                  <a:extLst>
                    <a:ext uri="{9D8B030D-6E8A-4147-A177-3AD203B41FA5}">
                      <a16:colId xmlns:a16="http://schemas.microsoft.com/office/drawing/2014/main" val="20001"/>
                    </a:ext>
                  </a:extLst>
                </a:gridCol>
                <a:gridCol w="2083725">
                  <a:extLst>
                    <a:ext uri="{9D8B030D-6E8A-4147-A177-3AD203B41FA5}">
                      <a16:colId xmlns:a16="http://schemas.microsoft.com/office/drawing/2014/main" val="20002"/>
                    </a:ext>
                  </a:extLst>
                </a:gridCol>
              </a:tblGrid>
              <a:tr h="5948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FFFFFF"/>
                          </a:solidFill>
                          <a:latin typeface="Arial"/>
                          <a:ea typeface="Arial"/>
                          <a:cs typeface="Arial"/>
                          <a:sym typeface="Arial"/>
                        </a:rPr>
                        <a:t>List Size</a:t>
                      </a:r>
                      <a:endParaRPr sz="1400" u="none" strike="noStrike" cap="none"/>
                    </a:p>
                  </a:txBody>
                  <a:tcPr marL="91450" marR="91450" marT="45725" marB="45725" anchor="ctr">
                    <a:solidFill>
                      <a:schemeClr val="accent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FFFFFF"/>
                          </a:solidFill>
                          <a:latin typeface="Arial"/>
                          <a:ea typeface="Arial"/>
                          <a:cs typeface="Arial"/>
                          <a:sym typeface="Arial"/>
                        </a:rPr>
                        <a:t>Input set of integers</a:t>
                      </a:r>
                      <a:endParaRPr sz="1800" u="none" strike="noStrike" cap="none">
                        <a:solidFill>
                          <a:srgbClr val="FFFFFF"/>
                        </a:solidFill>
                        <a:latin typeface="Arial"/>
                        <a:ea typeface="Arial"/>
                        <a:cs typeface="Arial"/>
                        <a:sym typeface="Arial"/>
                      </a:endParaRPr>
                    </a:p>
                  </a:txBody>
                  <a:tcPr marL="91450" marR="91450" marT="45725" marB="45725" anchor="ctr">
                    <a:solidFill>
                      <a:schemeClr val="accent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FFFFFF"/>
                          </a:solidFill>
                          <a:latin typeface="Arial"/>
                          <a:ea typeface="Arial"/>
                          <a:cs typeface="Arial"/>
                          <a:sym typeface="Arial"/>
                        </a:rPr>
                        <a:t>Expected Output (minimum value)</a:t>
                      </a:r>
                      <a:endParaRPr sz="1800" u="none" strike="noStrike" cap="none">
                        <a:solidFill>
                          <a:srgbClr val="FFFFFF"/>
                        </a:solidFill>
                        <a:latin typeface="Arial"/>
                        <a:ea typeface="Arial"/>
                        <a:cs typeface="Arial"/>
                        <a:sym typeface="Arial"/>
                      </a:endParaRPr>
                    </a:p>
                  </a:txBody>
                  <a:tcPr marL="91450" marR="91450" marT="45725" marB="45725" anchor="ctr">
                    <a:solidFill>
                      <a:schemeClr val="accent3"/>
                    </a:solidFill>
                  </a:tcPr>
                </a:tc>
                <a:extLst>
                  <a:ext uri="{0D108BD9-81ED-4DB2-BD59-A6C34878D82A}">
                    <a16:rowId xmlns:a16="http://schemas.microsoft.com/office/drawing/2014/main" val="10000"/>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nchor="ctr">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6, 9, 2, 16, 19</a:t>
                      </a:r>
                      <a:endParaRPr sz="1800" u="none" strike="noStrike" cap="none" dirty="0">
                        <a:solidFill>
                          <a:srgbClr val="000000"/>
                        </a:solidFill>
                      </a:endParaRPr>
                    </a:p>
                  </a:txBody>
                  <a:tcPr marL="91450" marR="91450" marT="45725" marB="45725" anchor="ctr">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solidFill>
                      <a:srgbClr val="8FD8FF"/>
                    </a:solidFill>
                  </a:tcPr>
                </a:tc>
                <a:extLst>
                  <a:ext uri="{0D108BD9-81ED-4DB2-BD59-A6C34878D82A}">
                    <a16:rowId xmlns:a16="http://schemas.microsoft.com/office/drawing/2014/main" val="10001"/>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nchor="ctr">
                    <a:solidFill>
                      <a:srgbClr val="C7EB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96, 11, 32, 9, 39, 99, 91</a:t>
                      </a:r>
                      <a:endParaRPr sz="1800" u="none" strike="noStrike" cap="none" dirty="0">
                        <a:solidFill>
                          <a:srgbClr val="000000"/>
                        </a:solidFill>
                      </a:endParaRPr>
                    </a:p>
                  </a:txBody>
                  <a:tcPr marL="91450" marR="91450" marT="45725" marB="45725" anchor="ctr">
                    <a:solidFill>
                      <a:srgbClr val="C7EB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solidFill>
                      <a:srgbClr val="C7EBFF"/>
                    </a:solidFill>
                  </a:tcPr>
                </a:tc>
                <a:extLst>
                  <a:ext uri="{0D108BD9-81ED-4DB2-BD59-A6C34878D82A}">
                    <a16:rowId xmlns:a16="http://schemas.microsoft.com/office/drawing/2014/main" val="10002"/>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800" u="none" strike="noStrike" cap="none">
                        <a:solidFill>
                          <a:srgbClr val="000000"/>
                        </a:solidFill>
                      </a:endParaRPr>
                    </a:p>
                  </a:txBody>
                  <a:tcPr marL="91450" marR="91450" marT="45725" marB="45725" anchor="ctr">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31, 36, 42, 16, 65, 76, 81</a:t>
                      </a:r>
                      <a:endParaRPr sz="1800" u="none" strike="noStrike" cap="none" dirty="0">
                        <a:solidFill>
                          <a:srgbClr val="000000"/>
                        </a:solidFill>
                      </a:endParaRPr>
                    </a:p>
                  </a:txBody>
                  <a:tcPr marL="91450" marR="91450" marT="45725" marB="45725" anchor="ctr">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solidFill>
                      <a:srgbClr val="8FD8FF"/>
                    </a:solidFill>
                  </a:tcPr>
                </a:tc>
                <a:extLst>
                  <a:ext uri="{0D108BD9-81ED-4DB2-BD59-A6C34878D82A}">
                    <a16:rowId xmlns:a16="http://schemas.microsoft.com/office/drawing/2014/main" val="10003"/>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a:t>
                      </a:r>
                      <a:endParaRPr sz="1800" u="none" strike="noStrike" cap="none">
                        <a:solidFill>
                          <a:srgbClr val="000000"/>
                        </a:solidFill>
                      </a:endParaRPr>
                    </a:p>
                  </a:txBody>
                  <a:tcPr marL="91450" marR="91450" marT="45725" marB="45725" anchor="ctr">
                    <a:lnB w="12700" cap="flat" cmpd="sng">
                      <a:solidFill>
                        <a:schemeClr val="lt1"/>
                      </a:solidFill>
                      <a:prstDash val="solid"/>
                      <a:round/>
                      <a:headEnd type="none" w="sm" len="sm"/>
                      <a:tailEnd type="none" w="sm" len="sm"/>
                    </a:lnB>
                    <a:solidFill>
                      <a:srgbClr val="C7EB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106,109,88,111, 114,116</a:t>
                      </a:r>
                      <a:endParaRPr sz="1800" u="none" strike="noStrike" cap="none" dirty="0">
                        <a:solidFill>
                          <a:srgbClr val="000000"/>
                        </a:solidFill>
                      </a:endParaRPr>
                    </a:p>
                  </a:txBody>
                  <a:tcPr marL="91450" marR="91450" marT="45725" marB="45725" anchor="ctr">
                    <a:lnB w="12700" cap="flat" cmpd="sng">
                      <a:solidFill>
                        <a:schemeClr val="lt1"/>
                      </a:solidFill>
                      <a:prstDash val="solid"/>
                      <a:round/>
                      <a:headEnd type="none" w="sm" len="sm"/>
                      <a:tailEnd type="none" w="sm" len="sm"/>
                    </a:lnB>
                    <a:solidFill>
                      <a:srgbClr val="C7EB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lnB w="12700" cap="flat" cmpd="sng">
                      <a:solidFill>
                        <a:schemeClr val="lt1"/>
                      </a:solidFill>
                      <a:prstDash val="solid"/>
                      <a:round/>
                      <a:headEnd type="none" w="sm" len="sm"/>
                      <a:tailEnd type="none" w="sm" len="sm"/>
                    </a:lnB>
                    <a:solidFill>
                      <a:srgbClr val="C7EBFF"/>
                    </a:solidFill>
                  </a:tcPr>
                </a:tc>
                <a:extLst>
                  <a:ext uri="{0D108BD9-81ED-4DB2-BD59-A6C34878D82A}">
                    <a16:rowId xmlns:a16="http://schemas.microsoft.com/office/drawing/2014/main" val="10004"/>
                  </a:ext>
                </a:extLst>
              </a:tr>
              <a:tr h="57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a:t>
                      </a:r>
                      <a:endParaRPr sz="1800" u="none" strike="noStrike" cap="none">
                        <a:solidFill>
                          <a:srgbClr val="000000"/>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000000"/>
                          </a:solidFill>
                        </a:rPr>
                        <a:t>61,69,99,31,21,69</a:t>
                      </a:r>
                      <a:endParaRPr sz="1800" u="none" strike="noStrike" cap="none" dirty="0">
                        <a:solidFill>
                          <a:srgbClr val="000000"/>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FD8FF"/>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rgbClr val="000000"/>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FD8FF"/>
                    </a:solidFill>
                  </a:tcPr>
                </a:tc>
                <a:extLst>
                  <a:ext uri="{0D108BD9-81ED-4DB2-BD59-A6C34878D82A}">
                    <a16:rowId xmlns:a16="http://schemas.microsoft.com/office/drawing/2014/main" val="10005"/>
                  </a:ext>
                </a:extLst>
              </a:tr>
            </a:tbl>
          </a:graphicData>
        </a:graphic>
      </p:graphicFrame>
      <p:sp>
        <p:nvSpPr>
          <p:cNvPr id="538" name="Google Shape;538;g132071ea513_3_62"/>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539" name="Google Shape;539;g132071ea513_3_62"/>
          <p:cNvSpPr txBox="1">
            <a:spLocks noGrp="1"/>
          </p:cNvSpPr>
          <p:nvPr>
            <p:ph type="subTitle" idx="4294967295"/>
          </p:nvPr>
        </p:nvSpPr>
        <p:spPr>
          <a:xfrm>
            <a:off x="4287425" y="5747325"/>
            <a:ext cx="2691300" cy="365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2400"/>
              <a:buNone/>
            </a:pPr>
            <a:r>
              <a:rPr lang="en-US" b="1" dirty="0">
                <a:solidFill>
                  <a:srgbClr val="E69138"/>
                </a:solidFill>
              </a:rPr>
              <a:t>Are These Enough?</a:t>
            </a:r>
            <a:endParaRPr b="1" dirty="0">
              <a:solidFill>
                <a:srgbClr val="E69138"/>
              </a:solidFill>
            </a:endParaRPr>
          </a:p>
        </p:txBody>
      </p:sp>
      <p:sp>
        <p:nvSpPr>
          <p:cNvPr id="2" name="Rectangle 1">
            <a:extLst>
              <a:ext uri="{FF2B5EF4-FFF2-40B4-BE49-F238E27FC236}">
                <a16:creationId xmlns:a16="http://schemas.microsoft.com/office/drawing/2014/main" id="{FD41698C-DD2B-4277-A3FB-B16BE36E8F95}"/>
              </a:ext>
            </a:extLst>
          </p:cNvPr>
          <p:cNvSpPr/>
          <p:nvPr/>
        </p:nvSpPr>
        <p:spPr>
          <a:xfrm>
            <a:off x="8903854" y="2900219"/>
            <a:ext cx="328273" cy="308364"/>
          </a:xfrm>
          <a:prstGeom prst="rect">
            <a:avLst/>
          </a:prstGeom>
          <a:solidFill>
            <a:srgbClr val="8F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50000"/>
                  </a:schemeClr>
                </a:solidFill>
                <a:latin typeface="Noto Sans"/>
              </a:rPr>
              <a:t>2</a:t>
            </a:r>
          </a:p>
        </p:txBody>
      </p:sp>
      <p:sp>
        <p:nvSpPr>
          <p:cNvPr id="9" name="Rectangle 8">
            <a:extLst>
              <a:ext uri="{FF2B5EF4-FFF2-40B4-BE49-F238E27FC236}">
                <a16:creationId xmlns:a16="http://schemas.microsoft.com/office/drawing/2014/main" id="{94296D52-D97B-4594-A70E-E1887C005D33}"/>
              </a:ext>
            </a:extLst>
          </p:cNvPr>
          <p:cNvSpPr/>
          <p:nvPr/>
        </p:nvSpPr>
        <p:spPr>
          <a:xfrm>
            <a:off x="8903854" y="3445894"/>
            <a:ext cx="328273" cy="308364"/>
          </a:xfrm>
          <a:prstGeom prst="rect">
            <a:avLst/>
          </a:prstGeom>
          <a:solidFill>
            <a:srgbClr val="C7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rPr>
              <a:t>9</a:t>
            </a:r>
          </a:p>
        </p:txBody>
      </p:sp>
      <p:sp>
        <p:nvSpPr>
          <p:cNvPr id="10" name="Rectangle 9">
            <a:extLst>
              <a:ext uri="{FF2B5EF4-FFF2-40B4-BE49-F238E27FC236}">
                <a16:creationId xmlns:a16="http://schemas.microsoft.com/office/drawing/2014/main" id="{20198CB0-34EE-423E-B803-0BB863BB1D3B}"/>
              </a:ext>
            </a:extLst>
          </p:cNvPr>
          <p:cNvSpPr/>
          <p:nvPr/>
        </p:nvSpPr>
        <p:spPr>
          <a:xfrm>
            <a:off x="8903854" y="3991569"/>
            <a:ext cx="455392" cy="308364"/>
          </a:xfrm>
          <a:prstGeom prst="rect">
            <a:avLst/>
          </a:prstGeom>
          <a:solidFill>
            <a:srgbClr val="8F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50000"/>
                  </a:schemeClr>
                </a:solidFill>
                <a:latin typeface="Noto Sans"/>
              </a:rPr>
              <a:t>16</a:t>
            </a:r>
          </a:p>
        </p:txBody>
      </p:sp>
      <p:sp>
        <p:nvSpPr>
          <p:cNvPr id="11" name="Rectangle 10">
            <a:extLst>
              <a:ext uri="{FF2B5EF4-FFF2-40B4-BE49-F238E27FC236}">
                <a16:creationId xmlns:a16="http://schemas.microsoft.com/office/drawing/2014/main" id="{A6ED9200-E60E-49EA-A8AC-1DC5F2A3697A}"/>
              </a:ext>
            </a:extLst>
          </p:cNvPr>
          <p:cNvSpPr/>
          <p:nvPr/>
        </p:nvSpPr>
        <p:spPr>
          <a:xfrm>
            <a:off x="8903854" y="4667845"/>
            <a:ext cx="455392" cy="308364"/>
          </a:xfrm>
          <a:prstGeom prst="rect">
            <a:avLst/>
          </a:prstGeom>
          <a:solidFill>
            <a:srgbClr val="C7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50000"/>
                  </a:schemeClr>
                </a:solidFill>
                <a:latin typeface="Noto Sans"/>
              </a:rPr>
              <a:t>88</a:t>
            </a:r>
          </a:p>
        </p:txBody>
      </p:sp>
      <p:sp>
        <p:nvSpPr>
          <p:cNvPr id="12" name="Rectangle 11">
            <a:extLst>
              <a:ext uri="{FF2B5EF4-FFF2-40B4-BE49-F238E27FC236}">
                <a16:creationId xmlns:a16="http://schemas.microsoft.com/office/drawing/2014/main" id="{556944AB-A5B0-434C-8AA2-613CEE945B6D}"/>
              </a:ext>
            </a:extLst>
          </p:cNvPr>
          <p:cNvSpPr/>
          <p:nvPr/>
        </p:nvSpPr>
        <p:spPr>
          <a:xfrm>
            <a:off x="8903854" y="5189939"/>
            <a:ext cx="455392" cy="308364"/>
          </a:xfrm>
          <a:prstGeom prst="rect">
            <a:avLst/>
          </a:prstGeom>
          <a:solidFill>
            <a:srgbClr val="8F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50000"/>
                  </a:schemeClr>
                </a:solidFill>
                <a:latin typeface="Noto Sans"/>
              </a:rPr>
              <a:t>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build="p"/>
      <p:bldP spid="2"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32071ea513_3_92"/>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Other Possibilities</a:t>
            </a:r>
            <a:endParaRPr/>
          </a:p>
        </p:txBody>
      </p:sp>
      <p:sp>
        <p:nvSpPr>
          <p:cNvPr id="545" name="Google Shape;545;g132071ea513_3_92"/>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A very short list with size 1/2/3</a:t>
            </a:r>
            <a:endParaRPr/>
          </a:p>
          <a:p>
            <a:pPr marL="384048" lvl="1" indent="-182880" algn="l" rtl="0">
              <a:lnSpc>
                <a:spcPct val="90000"/>
              </a:lnSpc>
              <a:spcBef>
                <a:spcPts val="400"/>
              </a:spcBef>
              <a:spcAft>
                <a:spcPts val="0"/>
              </a:spcAft>
              <a:buSzPts val="1800"/>
              <a:buChar char="►"/>
            </a:pPr>
            <a:r>
              <a:rPr lang="en-US"/>
              <a:t>An empty list</a:t>
            </a:r>
            <a:endParaRPr/>
          </a:p>
          <a:p>
            <a:pPr marL="384048" lvl="1" indent="-182880" algn="l" rtl="0">
              <a:lnSpc>
                <a:spcPct val="90000"/>
              </a:lnSpc>
              <a:spcBef>
                <a:spcPts val="400"/>
              </a:spcBef>
              <a:spcAft>
                <a:spcPts val="0"/>
              </a:spcAft>
              <a:buSzPts val="1800"/>
              <a:buChar char="►"/>
            </a:pPr>
            <a:r>
              <a:rPr lang="en-US"/>
              <a:t>An element where the minimum is first or last element</a:t>
            </a:r>
            <a:endParaRPr/>
          </a:p>
          <a:p>
            <a:pPr marL="384048" lvl="1" indent="-182880" algn="l" rtl="0">
              <a:lnSpc>
                <a:spcPct val="90000"/>
              </a:lnSpc>
              <a:spcBef>
                <a:spcPts val="400"/>
              </a:spcBef>
              <a:spcAft>
                <a:spcPts val="0"/>
              </a:spcAft>
              <a:buSzPts val="1800"/>
              <a:buChar char="►"/>
            </a:pPr>
            <a:r>
              <a:rPr lang="en-US"/>
              <a:t>A list where minimum element is negative</a:t>
            </a:r>
            <a:endParaRPr/>
          </a:p>
          <a:p>
            <a:pPr marL="384048" lvl="1" indent="-182880" algn="l" rtl="0">
              <a:lnSpc>
                <a:spcPct val="90000"/>
              </a:lnSpc>
              <a:spcBef>
                <a:spcPts val="400"/>
              </a:spcBef>
              <a:spcAft>
                <a:spcPts val="0"/>
              </a:spcAft>
              <a:buSzPts val="1800"/>
              <a:buChar char="►"/>
            </a:pPr>
            <a:r>
              <a:rPr lang="en-US"/>
              <a:t>A list of all negative elements</a:t>
            </a:r>
            <a:endParaRPr/>
          </a:p>
          <a:p>
            <a:pPr marL="384048" lvl="1" indent="-182880" algn="l" rtl="0">
              <a:lnSpc>
                <a:spcPct val="90000"/>
              </a:lnSpc>
              <a:spcBef>
                <a:spcPts val="400"/>
              </a:spcBef>
              <a:spcAft>
                <a:spcPts val="0"/>
              </a:spcAft>
              <a:buSzPts val="1800"/>
              <a:buChar char="►"/>
            </a:pPr>
            <a:r>
              <a:rPr lang="en-US"/>
              <a:t>A list with duplicate elements</a:t>
            </a:r>
            <a:endParaRPr/>
          </a:p>
          <a:p>
            <a:pPr marL="384048" lvl="1" indent="-182880" algn="l" rtl="0">
              <a:lnSpc>
                <a:spcPct val="90000"/>
              </a:lnSpc>
              <a:spcBef>
                <a:spcPts val="400"/>
              </a:spcBef>
              <a:spcAft>
                <a:spcPts val="0"/>
              </a:spcAft>
              <a:buSzPts val="1800"/>
              <a:buChar char="►"/>
            </a:pPr>
            <a:r>
              <a:rPr lang="en-US"/>
              <a:t>A list that contains non numeric characters</a:t>
            </a:r>
            <a:endParaRPr/>
          </a:p>
          <a:p>
            <a:pPr marL="384048" lvl="1" indent="-182880" algn="l" rtl="0">
              <a:lnSpc>
                <a:spcPct val="90000"/>
              </a:lnSpc>
              <a:spcBef>
                <a:spcPts val="400"/>
              </a:spcBef>
              <a:spcAft>
                <a:spcPts val="0"/>
              </a:spcAft>
              <a:buSzPts val="1800"/>
              <a:buChar char="►"/>
            </a:pPr>
            <a:r>
              <a:rPr lang="en-US"/>
              <a:t>A list where one element is greater than the maximum or minimum value</a:t>
            </a:r>
            <a:endParaRPr/>
          </a:p>
        </p:txBody>
      </p:sp>
      <p:sp>
        <p:nvSpPr>
          <p:cNvPr id="546" name="Google Shape;546;g132071ea513_3_92"/>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47" name="Google Shape;547;g132071ea513_3_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33</a:t>
            </a:fld>
            <a:endParaRPr/>
          </a:p>
        </p:txBody>
      </p:sp>
      <p:sp>
        <p:nvSpPr>
          <p:cNvPr id="548" name="Google Shape;548;g132071ea513_3_92"/>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132071ea513_3_101"/>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Possible test scenarios for a login?</a:t>
            </a:r>
            <a:endParaRPr/>
          </a:p>
        </p:txBody>
      </p:sp>
      <p:sp>
        <p:nvSpPr>
          <p:cNvPr id="554" name="Google Shape;554;g132071ea513_3_101"/>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55" name="Google Shape;555;g132071ea513_3_10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34</a:t>
            </a:fld>
            <a:endParaRPr/>
          </a:p>
        </p:txBody>
      </p:sp>
      <p:sp>
        <p:nvSpPr>
          <p:cNvPr id="556" name="Google Shape;556;g132071ea513_3_101"/>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557" name="Google Shape;557;g132071ea513_3_101"/>
          <p:cNvSpPr txBox="1">
            <a:spLocks noGrp="1"/>
          </p:cNvSpPr>
          <p:nvPr>
            <p:ph type="body" idx="4294967295"/>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Field validations</a:t>
            </a:r>
            <a:endParaRPr/>
          </a:p>
          <a:p>
            <a:pPr marL="566928" lvl="2" indent="-182878" algn="l" rtl="0">
              <a:lnSpc>
                <a:spcPct val="90000"/>
              </a:lnSpc>
              <a:spcBef>
                <a:spcPts val="400"/>
              </a:spcBef>
              <a:spcAft>
                <a:spcPts val="0"/>
              </a:spcAft>
              <a:buSzPts val="1800"/>
              <a:buChar char="►"/>
            </a:pPr>
            <a:r>
              <a:rPr lang="en-US"/>
              <a:t>Empty fields + Ok button</a:t>
            </a:r>
            <a:endParaRPr/>
          </a:p>
          <a:p>
            <a:pPr marL="566928" lvl="2" indent="-182878" algn="l" rtl="0">
              <a:lnSpc>
                <a:spcPct val="90000"/>
              </a:lnSpc>
              <a:spcBef>
                <a:spcPts val="400"/>
              </a:spcBef>
              <a:spcAft>
                <a:spcPts val="0"/>
              </a:spcAft>
              <a:buSzPts val="1800"/>
              <a:buChar char="►"/>
            </a:pPr>
            <a:r>
              <a:rPr lang="en-US"/>
              <a:t>One valid + one empty + Ok button</a:t>
            </a:r>
            <a:endParaRPr/>
          </a:p>
          <a:p>
            <a:pPr marL="566928" lvl="2" indent="-182878" algn="l" rtl="0">
              <a:lnSpc>
                <a:spcPct val="90000"/>
              </a:lnSpc>
              <a:spcBef>
                <a:spcPts val="400"/>
              </a:spcBef>
              <a:spcAft>
                <a:spcPts val="0"/>
              </a:spcAft>
              <a:buSzPts val="1800"/>
              <a:buChar char="►"/>
            </a:pPr>
            <a:r>
              <a:rPr lang="en-US"/>
              <a:t>Not allowed characters (if any) + Ok button</a:t>
            </a:r>
            <a:endParaRPr/>
          </a:p>
          <a:p>
            <a:pPr marL="566928" lvl="2" indent="-182878" algn="l" rtl="0">
              <a:lnSpc>
                <a:spcPct val="90000"/>
              </a:lnSpc>
              <a:spcBef>
                <a:spcPts val="400"/>
              </a:spcBef>
              <a:spcAft>
                <a:spcPts val="0"/>
              </a:spcAft>
              <a:buSzPts val="1800"/>
              <a:buChar char="►"/>
            </a:pPr>
            <a:r>
              <a:rPr lang="en-US"/>
              <a:t>Greater than maximum allowed characters</a:t>
            </a:r>
            <a:endParaRPr/>
          </a:p>
          <a:p>
            <a:pPr marL="566928" lvl="2" indent="-182878" algn="l" rtl="0">
              <a:lnSpc>
                <a:spcPct val="90000"/>
              </a:lnSpc>
              <a:spcBef>
                <a:spcPts val="400"/>
              </a:spcBef>
              <a:spcAft>
                <a:spcPts val="0"/>
              </a:spcAft>
              <a:buSzPts val="1800"/>
              <a:buChar char="►"/>
            </a:pPr>
            <a:r>
              <a:rPr lang="en-US"/>
              <a:t>Incorrect email format</a:t>
            </a:r>
            <a:endParaRPr/>
          </a:p>
          <a:p>
            <a:pPr marL="384048" lvl="1" indent="-182880" algn="l" rtl="0">
              <a:lnSpc>
                <a:spcPct val="90000"/>
              </a:lnSpc>
              <a:spcBef>
                <a:spcPts val="400"/>
              </a:spcBef>
              <a:spcAft>
                <a:spcPts val="0"/>
              </a:spcAft>
              <a:buSzPts val="1800"/>
              <a:buChar char="►"/>
            </a:pPr>
            <a:r>
              <a:rPr lang="en-US"/>
              <a:t>Invalid entries</a:t>
            </a:r>
            <a:endParaRPr/>
          </a:p>
          <a:p>
            <a:pPr marL="566928" lvl="2" indent="-182878" algn="l" rtl="0">
              <a:lnSpc>
                <a:spcPct val="90000"/>
              </a:lnSpc>
              <a:spcBef>
                <a:spcPts val="400"/>
              </a:spcBef>
              <a:spcAft>
                <a:spcPts val="0"/>
              </a:spcAft>
              <a:buSzPts val="1800"/>
              <a:buChar char="►"/>
            </a:pPr>
            <a:r>
              <a:rPr lang="en-US"/>
              <a:t>Invalid username and/or password</a:t>
            </a:r>
            <a:endParaRPr/>
          </a:p>
          <a:p>
            <a:pPr marL="566928" lvl="2" indent="-182878" algn="l" rtl="0">
              <a:lnSpc>
                <a:spcPct val="90000"/>
              </a:lnSpc>
              <a:spcBef>
                <a:spcPts val="400"/>
              </a:spcBef>
              <a:spcAft>
                <a:spcPts val="0"/>
              </a:spcAft>
              <a:buSzPts val="1800"/>
              <a:buChar char="►"/>
            </a:pPr>
            <a:r>
              <a:rPr lang="en-US"/>
              <a:t>Valid credential for deleted/locked user</a:t>
            </a:r>
            <a:endParaRPr/>
          </a:p>
          <a:p>
            <a:pPr marL="566928" lvl="2" indent="-182878" algn="l" rtl="0">
              <a:lnSpc>
                <a:spcPct val="90000"/>
              </a:lnSpc>
              <a:spcBef>
                <a:spcPts val="400"/>
              </a:spcBef>
              <a:spcAft>
                <a:spcPts val="0"/>
              </a:spcAft>
              <a:buSzPts val="1800"/>
              <a:buChar char="►"/>
            </a:pPr>
            <a:r>
              <a:rPr lang="en-US"/>
              <a:t>Old credentials for an updated password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135986568d4_1_10"/>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Possible test scenarios for a login?</a:t>
            </a:r>
            <a:endParaRPr/>
          </a:p>
        </p:txBody>
      </p:sp>
      <p:sp>
        <p:nvSpPr>
          <p:cNvPr id="563" name="Google Shape;563;g135986568d4_1_1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64" name="Google Shape;564;g135986568d4_1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35</a:t>
            </a:fld>
            <a:endParaRPr/>
          </a:p>
        </p:txBody>
      </p:sp>
      <p:sp>
        <p:nvSpPr>
          <p:cNvPr id="565" name="Google Shape;565;g135986568d4_1_10"/>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566" name="Google Shape;566;g135986568d4_1_10"/>
          <p:cNvSpPr txBox="1">
            <a:spLocks noGrp="1"/>
          </p:cNvSpPr>
          <p:nvPr>
            <p:ph type="body" idx="4294967295"/>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Valid Entries</a:t>
            </a:r>
            <a:endParaRPr/>
          </a:p>
          <a:p>
            <a:pPr marL="566928" lvl="2" indent="-182878" algn="l" rtl="0">
              <a:lnSpc>
                <a:spcPct val="90000"/>
              </a:lnSpc>
              <a:spcBef>
                <a:spcPts val="400"/>
              </a:spcBef>
              <a:spcAft>
                <a:spcPts val="0"/>
              </a:spcAft>
              <a:buSzPts val="1800"/>
              <a:buChar char="►"/>
            </a:pPr>
            <a:r>
              <a:rPr lang="en-US"/>
              <a:t>Valid User and password + any button other than Ok</a:t>
            </a:r>
            <a:endParaRPr/>
          </a:p>
          <a:p>
            <a:pPr marL="566928" lvl="2" indent="-182878" algn="l" rtl="0">
              <a:lnSpc>
                <a:spcPct val="90000"/>
              </a:lnSpc>
              <a:spcBef>
                <a:spcPts val="400"/>
              </a:spcBef>
              <a:spcAft>
                <a:spcPts val="0"/>
              </a:spcAft>
              <a:buSzPts val="1800"/>
              <a:buChar char="►"/>
            </a:pPr>
            <a:r>
              <a:rPr lang="en-US"/>
              <a:t>Valid user and pass + ok</a:t>
            </a:r>
            <a:endParaRPr/>
          </a:p>
          <a:p>
            <a:pPr marL="566928" lvl="2" indent="-182878" algn="l" rtl="0">
              <a:lnSpc>
                <a:spcPct val="90000"/>
              </a:lnSpc>
              <a:spcBef>
                <a:spcPts val="400"/>
              </a:spcBef>
              <a:spcAft>
                <a:spcPts val="0"/>
              </a:spcAft>
              <a:buSzPts val="1800"/>
              <a:buChar char="►"/>
            </a:pPr>
            <a:r>
              <a:rPr lang="en-US"/>
              <a:t>Valid credential for recently created user</a:t>
            </a:r>
            <a:endParaRPr/>
          </a:p>
          <a:p>
            <a:pPr marL="566928" lvl="2" indent="-182878" algn="l" rtl="0">
              <a:lnSpc>
                <a:spcPct val="90000"/>
              </a:lnSpc>
              <a:spcBef>
                <a:spcPts val="400"/>
              </a:spcBef>
              <a:spcAft>
                <a:spcPts val="0"/>
              </a:spcAft>
              <a:buSzPts val="1800"/>
              <a:buChar char="►"/>
            </a:pPr>
            <a:r>
              <a:rPr lang="en-US"/>
              <a:t>New credential for recently updated password</a:t>
            </a:r>
            <a:endParaRPr/>
          </a:p>
          <a:p>
            <a:pPr marL="566928" lvl="2" indent="-182878" algn="l" rtl="0">
              <a:lnSpc>
                <a:spcPct val="90000"/>
              </a:lnSpc>
              <a:spcBef>
                <a:spcPts val="400"/>
              </a:spcBef>
              <a:spcAft>
                <a:spcPts val="0"/>
              </a:spcAft>
              <a:buSzPts val="1800"/>
              <a:buChar char="►"/>
            </a:pPr>
            <a:r>
              <a:rPr lang="en-US"/>
              <a:t>Logout and login again</a:t>
            </a:r>
            <a:endParaRPr/>
          </a:p>
          <a:p>
            <a:pPr marL="566928" lvl="2" indent="-182878" algn="l" rtl="0">
              <a:lnSpc>
                <a:spcPct val="90000"/>
              </a:lnSpc>
              <a:spcBef>
                <a:spcPts val="400"/>
              </a:spcBef>
              <a:spcAft>
                <a:spcPts val="0"/>
              </a:spcAft>
              <a:buSzPts val="1800"/>
              <a:buChar char="►"/>
            </a:pPr>
            <a:r>
              <a:rPr lang="en-US"/>
              <a:t>Login with remember me marked</a:t>
            </a:r>
            <a:endParaRPr/>
          </a:p>
          <a:p>
            <a:pPr marL="566928" lvl="2" indent="-182878" algn="l" rtl="0">
              <a:lnSpc>
                <a:spcPct val="90000"/>
              </a:lnSpc>
              <a:spcBef>
                <a:spcPts val="400"/>
              </a:spcBef>
              <a:spcAft>
                <a:spcPts val="0"/>
              </a:spcAft>
              <a:buSzPts val="1800"/>
              <a:buChar char="►"/>
            </a:pPr>
            <a:r>
              <a:rPr lang="en-US"/>
              <a:t>Login with remember me unmarked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135986568d4_2_0"/>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Exercise</a:t>
            </a:r>
            <a:endParaRPr/>
          </a:p>
        </p:txBody>
      </p:sp>
      <p:sp>
        <p:nvSpPr>
          <p:cNvPr id="572" name="Google Shape;572;g135986568d4_2_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73" name="Google Shape;573;g135986568d4_2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36</a:t>
            </a:fld>
            <a:endParaRPr/>
          </a:p>
        </p:txBody>
      </p:sp>
      <p:sp>
        <p:nvSpPr>
          <p:cNvPr id="574" name="Google Shape;574;g135986568d4_2_0"/>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575" name="Google Shape;575;g135986568d4_2_0"/>
          <p:cNvSpPr txBox="1">
            <a:spLocks noGrp="1"/>
          </p:cNvSpPr>
          <p:nvPr>
            <p:ph type="body" idx="4294967295"/>
          </p:nvPr>
        </p:nvSpPr>
        <p:spPr>
          <a:xfrm>
            <a:off x="1097275" y="1845732"/>
            <a:ext cx="10058400" cy="10815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Identify what you will test for messaging feature of Whatsapp?</a:t>
            </a:r>
            <a:endParaRPr/>
          </a:p>
        </p:txBody>
      </p:sp>
      <p:pic>
        <p:nvPicPr>
          <p:cNvPr id="576" name="Google Shape;576;g135986568d4_2_0"/>
          <p:cNvPicPr preferRelativeResize="0"/>
          <p:nvPr/>
        </p:nvPicPr>
        <p:blipFill>
          <a:blip r:embed="rId3">
            <a:alphaModFix/>
          </a:blip>
          <a:stretch>
            <a:fillRect/>
          </a:stretch>
        </p:blipFill>
        <p:spPr>
          <a:xfrm>
            <a:off x="4534850" y="2626625"/>
            <a:ext cx="6255074" cy="430675"/>
          </a:xfrm>
          <a:prstGeom prst="rect">
            <a:avLst/>
          </a:prstGeom>
          <a:noFill/>
          <a:ln>
            <a:noFill/>
          </a:ln>
        </p:spPr>
      </p:pic>
      <p:sp>
        <p:nvSpPr>
          <p:cNvPr id="577" name="Google Shape;577;g135986568d4_2_0"/>
          <p:cNvSpPr txBox="1">
            <a:spLocks noGrp="1"/>
          </p:cNvSpPr>
          <p:nvPr>
            <p:ph type="body" idx="4294967295"/>
          </p:nvPr>
        </p:nvSpPr>
        <p:spPr>
          <a:xfrm>
            <a:off x="1166050" y="3429207"/>
            <a:ext cx="10058400" cy="10815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400"/>
              </a:spcBef>
              <a:spcAft>
                <a:spcPts val="0"/>
              </a:spcAft>
              <a:buNone/>
            </a:pPr>
            <a:endParaRPr/>
          </a:p>
          <a:p>
            <a:pPr marL="384048" lvl="1" indent="-182880" algn="l" rtl="0">
              <a:lnSpc>
                <a:spcPct val="90000"/>
              </a:lnSpc>
              <a:spcBef>
                <a:spcPts val="400"/>
              </a:spcBef>
              <a:spcAft>
                <a:spcPts val="0"/>
              </a:spcAft>
              <a:buSzPts val="1800"/>
              <a:buChar char="►"/>
            </a:pPr>
            <a:r>
              <a:rPr lang="en-US"/>
              <a:t>Identify what you will test for facebook/linkedin feed?</a:t>
            </a:r>
            <a:endParaRPr/>
          </a:p>
        </p:txBody>
      </p:sp>
      <p:pic>
        <p:nvPicPr>
          <p:cNvPr id="578" name="Google Shape;578;g135986568d4_2_0"/>
          <p:cNvPicPr preferRelativeResize="0"/>
          <p:nvPr/>
        </p:nvPicPr>
        <p:blipFill rotWithShape="1">
          <a:blip r:embed="rId4">
            <a:alphaModFix/>
          </a:blip>
          <a:srcRect l="12685" t="32335" r="70539" b="12201"/>
          <a:stretch/>
        </p:blipFill>
        <p:spPr>
          <a:xfrm>
            <a:off x="7620025" y="3532125"/>
            <a:ext cx="1356698" cy="2667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132071ea513_3_123"/>
          <p:cNvSpPr txBox="1">
            <a:spLocks noGrp="1"/>
          </p:cNvSpPr>
          <p:nvPr>
            <p:ph type="title"/>
          </p:nvPr>
        </p:nvSpPr>
        <p:spPr>
          <a:xfrm>
            <a:off x="8322906" y="415635"/>
            <a:ext cx="3030900" cy="2286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chemeClr val="dk1"/>
              </a:buClr>
              <a:buSzPct val="133333"/>
              <a:buFont typeface="Arial"/>
              <a:buNone/>
            </a:pPr>
            <a:r>
              <a:rPr lang="en-US"/>
              <a:t>What to do when you are given an application for testing?</a:t>
            </a:r>
            <a:endParaRPr/>
          </a:p>
        </p:txBody>
      </p:sp>
      <p:sp>
        <p:nvSpPr>
          <p:cNvPr id="584" name="Google Shape;584;g132071ea513_3_123"/>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585" name="Google Shape;585;g132071ea513_3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586" name="Google Shape;586;g132071ea513_3_123"/>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Exploratory Testing</a:t>
            </a:r>
            <a:endParaRPr/>
          </a:p>
        </p:txBody>
      </p:sp>
      <p:pic>
        <p:nvPicPr>
          <p:cNvPr id="587" name="Google Shape;587;g132071ea513_3_123"/>
          <p:cNvPicPr preferRelativeResize="0"/>
          <p:nvPr/>
        </p:nvPicPr>
        <p:blipFill rotWithShape="1">
          <a:blip r:embed="rId3">
            <a:alphaModFix/>
          </a:blip>
          <a:srcRect/>
          <a:stretch/>
        </p:blipFill>
        <p:spPr>
          <a:xfrm>
            <a:off x="1111400" y="1245024"/>
            <a:ext cx="6766126" cy="3707975"/>
          </a:xfrm>
          <a:prstGeom prst="rect">
            <a:avLst/>
          </a:prstGeom>
          <a:noFill/>
          <a:ln>
            <a:noFill/>
          </a:ln>
        </p:spPr>
      </p:pic>
      <p:sp>
        <p:nvSpPr>
          <p:cNvPr id="588" name="Google Shape;588;g132071ea513_3_123"/>
          <p:cNvSpPr txBox="1">
            <a:spLocks noGrp="1"/>
          </p:cNvSpPr>
          <p:nvPr>
            <p:ph type="body" idx="2"/>
          </p:nvPr>
        </p:nvSpPr>
        <p:spPr>
          <a:xfrm>
            <a:off x="8322906" y="2747356"/>
            <a:ext cx="3030900" cy="3379200"/>
          </a:xfrm>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r>
              <a:rPr lang="en-US"/>
              <a:t>Learn and test at the same time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132071ea513_0_257"/>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dirty="0"/>
              <a:t>Understand and Document Functionality</a:t>
            </a:r>
            <a:endParaRPr dirty="0"/>
          </a:p>
        </p:txBody>
      </p:sp>
      <p:sp>
        <p:nvSpPr>
          <p:cNvPr id="319" name="Google Shape;319;g132071ea513_0_257"/>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320" name="Google Shape;320;g132071ea513_0_2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38</a:t>
            </a:fld>
            <a:endParaRPr/>
          </a:p>
        </p:txBody>
      </p:sp>
      <p:sp>
        <p:nvSpPr>
          <p:cNvPr id="321" name="Google Shape;321;g132071ea513_0_257"/>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sp>
        <p:nvSpPr>
          <p:cNvPr id="322" name="Google Shape;322;g132071ea513_0_257"/>
          <p:cNvSpPr txBox="1"/>
          <p:nvPr/>
        </p:nvSpPr>
        <p:spPr>
          <a:xfrm>
            <a:off x="1497950" y="2906650"/>
            <a:ext cx="7995900" cy="714300"/>
          </a:xfrm>
          <a:prstGeom prst="rect">
            <a:avLst/>
          </a:prstGeom>
          <a:noFill/>
          <a:ln>
            <a:noFill/>
          </a:ln>
        </p:spPr>
        <p:txBody>
          <a:bodyPr spcFirstLastPara="1" wrap="square" lIns="91425" tIns="91425" rIns="91425" bIns="91425" anchor="t" anchorCtr="0">
            <a:spAutoFit/>
          </a:bodyPr>
          <a:lstStyle/>
          <a:p>
            <a:pPr marL="914400" lvl="1" indent="-330200" algn="l" rtl="0">
              <a:lnSpc>
                <a:spcPct val="115000"/>
              </a:lnSpc>
              <a:spcBef>
                <a:spcPts val="0"/>
              </a:spcBef>
              <a:spcAft>
                <a:spcPts val="0"/>
              </a:spcAft>
              <a:buSzPts val="1600"/>
              <a:buChar char="-"/>
            </a:pPr>
            <a:r>
              <a:rPr lang="en-US" sz="1600" u="sng" dirty="0">
                <a:solidFill>
                  <a:srgbClr val="1155CC"/>
                </a:solidFill>
                <a:hlinkClick r:id="rId3">
                  <a:extLst>
                    <a:ext uri="{A12FA001-AC4F-418D-AE19-62706E023703}">
                      <ahyp:hlinkClr xmlns:ahyp="http://schemas.microsoft.com/office/drawing/2018/hyperlinkcolor" val="tx"/>
                    </a:ext>
                  </a:extLst>
                </a:hlinkClick>
              </a:rPr>
              <a:t>https://demo.vuestorefront.io/</a:t>
            </a:r>
            <a:endParaRPr sz="1600" dirty="0"/>
          </a:p>
          <a:p>
            <a:pPr marL="914400" lvl="1" indent="-330200" algn="l" rtl="0">
              <a:lnSpc>
                <a:spcPct val="115000"/>
              </a:lnSpc>
              <a:spcBef>
                <a:spcPts val="0"/>
              </a:spcBef>
              <a:spcAft>
                <a:spcPts val="0"/>
              </a:spcAft>
              <a:buSzPts val="1600"/>
              <a:buChar char="-"/>
            </a:pPr>
            <a:r>
              <a:rPr lang="en-US" sz="1600" u="sng" dirty="0">
                <a:solidFill>
                  <a:srgbClr val="1155CC"/>
                </a:solidFill>
                <a:hlinkClick r:id="rId4">
                  <a:extLst>
                    <a:ext uri="{A12FA001-AC4F-418D-AE19-62706E023703}">
                      <ahyp:hlinkClr xmlns:ahyp="http://schemas.microsoft.com/office/drawing/2018/hyperlinkcolor" val="tx"/>
                    </a:ext>
                  </a:extLst>
                </a:hlinkClick>
              </a:rPr>
              <a:t>https://www.demoblaze.com/index.html</a:t>
            </a:r>
            <a:endParaRPr sz="19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135986568d4_2_12"/>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Exercise</a:t>
            </a:r>
            <a:endParaRPr/>
          </a:p>
        </p:txBody>
      </p:sp>
      <p:sp>
        <p:nvSpPr>
          <p:cNvPr id="612" name="Google Shape;612;g135986568d4_2_12"/>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613" name="Google Shape;613;g135986568d4_2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39</a:t>
            </a:fld>
            <a:endParaRPr/>
          </a:p>
        </p:txBody>
      </p:sp>
      <p:sp>
        <p:nvSpPr>
          <p:cNvPr id="614" name="Google Shape;614;g135986568d4_2_12"/>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Functional Testing</a:t>
            </a:r>
            <a:endParaRPr/>
          </a:p>
        </p:txBody>
      </p:sp>
      <p:sp>
        <p:nvSpPr>
          <p:cNvPr id="615" name="Google Shape;615;g135986568d4_2_12"/>
          <p:cNvSpPr txBox="1">
            <a:spLocks noGrp="1"/>
          </p:cNvSpPr>
          <p:nvPr>
            <p:ph type="body" idx="4294967295"/>
          </p:nvPr>
        </p:nvSpPr>
        <p:spPr>
          <a:xfrm>
            <a:off x="1097275" y="1845722"/>
            <a:ext cx="10058400" cy="12489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dirty="0"/>
          </a:p>
          <a:p>
            <a:pPr marL="384048" lvl="1" indent="-182880" algn="l" rtl="0">
              <a:lnSpc>
                <a:spcPct val="90000"/>
              </a:lnSpc>
              <a:spcBef>
                <a:spcPts val="400"/>
              </a:spcBef>
              <a:spcAft>
                <a:spcPts val="0"/>
              </a:spcAft>
              <a:buSzPts val="1800"/>
              <a:buChar char="►"/>
            </a:pPr>
            <a:r>
              <a:rPr lang="en-US" dirty="0"/>
              <a:t>Identify functionalities of </a:t>
            </a:r>
            <a:r>
              <a:rPr lang="en-US" dirty="0" err="1"/>
              <a:t>Whatsapp</a:t>
            </a:r>
            <a:r>
              <a:rPr lang="en-US" dirty="0"/>
              <a:t> application?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1317153c932_0_0"/>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Introduction to Software Testing</a:t>
            </a:r>
            <a:endParaRPr/>
          </a:p>
        </p:txBody>
      </p:sp>
      <p:sp>
        <p:nvSpPr>
          <p:cNvPr id="201" name="Google Shape;201;g1317153c932_0_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02" name="Google Shape;202;g1317153c932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135986568d4_0_158"/>
          <p:cNvSpPr txBox="1">
            <a:spLocks noGrp="1"/>
          </p:cNvSpPr>
          <p:nvPr>
            <p:ph type="ctrTitle"/>
          </p:nvPr>
        </p:nvSpPr>
        <p:spPr>
          <a:xfrm>
            <a:off x="1097280" y="1645920"/>
            <a:ext cx="10058400" cy="35661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FFFFFF"/>
              </a:buClr>
              <a:buSzPts val="6000"/>
              <a:buFont typeface="Arial"/>
              <a:buNone/>
            </a:pPr>
            <a:r>
              <a:rPr lang="en-US"/>
              <a:t>Reading Break and Exercise</a:t>
            </a:r>
            <a:endParaRPr/>
          </a:p>
        </p:txBody>
      </p:sp>
      <p:sp>
        <p:nvSpPr>
          <p:cNvPr id="442" name="Google Shape;442;g135986568d4_0_158"/>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43" name="Google Shape;443;g135986568d4_0_1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35986568d4_2_25"/>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Reading</a:t>
            </a:r>
            <a:endParaRPr/>
          </a:p>
        </p:txBody>
      </p:sp>
      <p:sp>
        <p:nvSpPr>
          <p:cNvPr id="449" name="Google Shape;449;g135986568d4_2_25"/>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450" name="Google Shape;450;g135986568d4_2_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41</a:t>
            </a:fld>
            <a:endParaRPr/>
          </a:p>
        </p:txBody>
      </p:sp>
      <p:sp>
        <p:nvSpPr>
          <p:cNvPr id="451" name="Google Shape;451;g135986568d4_2_25"/>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What is Software Testing</a:t>
            </a:r>
            <a:endParaRPr/>
          </a:p>
        </p:txBody>
      </p:sp>
      <p:sp>
        <p:nvSpPr>
          <p:cNvPr id="452" name="Google Shape;452;g135986568d4_2_25"/>
          <p:cNvSpPr txBox="1"/>
          <p:nvPr/>
        </p:nvSpPr>
        <p:spPr>
          <a:xfrm>
            <a:off x="1497950" y="2906650"/>
            <a:ext cx="9057300" cy="1663200"/>
          </a:xfrm>
          <a:prstGeom prst="rect">
            <a:avLst/>
          </a:prstGeom>
          <a:noFill/>
          <a:ln>
            <a:noFill/>
          </a:ln>
        </p:spPr>
        <p:txBody>
          <a:bodyPr spcFirstLastPara="1" wrap="square" lIns="91425" tIns="91425" rIns="91425" bIns="91425" anchor="t" anchorCtr="0">
            <a:spAutoFit/>
          </a:bodyPr>
          <a:lstStyle/>
          <a:p>
            <a:pPr marL="914400" lvl="1" indent="-330200" algn="l" rtl="0">
              <a:lnSpc>
                <a:spcPct val="115000"/>
              </a:lnSpc>
              <a:spcBef>
                <a:spcPts val="0"/>
              </a:spcBef>
              <a:spcAft>
                <a:spcPts val="0"/>
              </a:spcAft>
              <a:buClr>
                <a:srgbClr val="6D9EEB"/>
              </a:buClr>
              <a:buSzPts val="1600"/>
              <a:buChar char="-"/>
            </a:pPr>
            <a:r>
              <a:rPr lang="en-US" sz="1600" u="sng" dirty="0">
                <a:solidFill>
                  <a:srgbClr val="6D9EEB"/>
                </a:solidFill>
                <a:hlinkClick r:id="rId3">
                  <a:extLst>
                    <a:ext uri="{A12FA001-AC4F-418D-AE19-62706E023703}">
                      <ahyp:hlinkClr xmlns:ahyp="http://schemas.microsoft.com/office/drawing/2018/hyperlinkcolor" val="tx"/>
                    </a:ext>
                  </a:extLst>
                </a:hlinkClick>
              </a:rPr>
              <a:t>https://istqb-main-web-prod.s3.amazonaws.com/media/documents/ISTQB-CTFL_Syllabus_2018_v3.1.1.pdf</a:t>
            </a:r>
            <a:endParaRPr sz="1600" dirty="0">
              <a:solidFill>
                <a:srgbClr val="6D9EEB"/>
              </a:solidFill>
            </a:endParaRPr>
          </a:p>
          <a:p>
            <a:pPr marL="1371600" lvl="2" indent="-330200" algn="l" rtl="0">
              <a:lnSpc>
                <a:spcPct val="115000"/>
              </a:lnSpc>
              <a:spcBef>
                <a:spcPts val="0"/>
              </a:spcBef>
              <a:spcAft>
                <a:spcPts val="0"/>
              </a:spcAft>
              <a:buClr>
                <a:srgbClr val="6D9EEB"/>
              </a:buClr>
              <a:buSzPts val="1600"/>
              <a:buChar char="-"/>
            </a:pPr>
            <a:r>
              <a:rPr lang="en-US" sz="1600" dirty="0">
                <a:solidFill>
                  <a:srgbClr val="6D9EEB"/>
                </a:solidFill>
              </a:rPr>
              <a:t>1.1, 1.2, 1.5</a:t>
            </a:r>
            <a:endParaRPr sz="1600" dirty="0">
              <a:solidFill>
                <a:srgbClr val="6D9EEB"/>
              </a:solidFill>
            </a:endParaRPr>
          </a:p>
          <a:p>
            <a:pPr marL="914400" lvl="1" indent="-330200" algn="l" rtl="0">
              <a:lnSpc>
                <a:spcPct val="115000"/>
              </a:lnSpc>
              <a:spcBef>
                <a:spcPts val="0"/>
              </a:spcBef>
              <a:spcAft>
                <a:spcPts val="0"/>
              </a:spcAft>
              <a:buClr>
                <a:srgbClr val="6D9EEB"/>
              </a:buClr>
              <a:buSzPts val="1600"/>
              <a:buChar char="-"/>
            </a:pPr>
            <a:r>
              <a:rPr lang="en-US" sz="1900" u="sng" dirty="0">
                <a:solidFill>
                  <a:srgbClr val="6D9EEB"/>
                </a:solidFill>
                <a:hlinkClick r:id="rId4">
                  <a:extLst>
                    <a:ext uri="{A12FA001-AC4F-418D-AE19-62706E023703}">
                      <ahyp:hlinkClr xmlns:ahyp="http://schemas.microsoft.com/office/drawing/2018/hyperlinkcolor" val="tx"/>
                    </a:ext>
                  </a:extLst>
                </a:hlinkClick>
              </a:rPr>
              <a:t>https://iso25000.com/index.php/en/iso-25000-standards/iso-25010</a:t>
            </a:r>
            <a:endParaRPr sz="1900" dirty="0">
              <a:solidFill>
                <a:srgbClr val="6D9EEB"/>
              </a:solidFill>
            </a:endParaRPr>
          </a:p>
          <a:p>
            <a:pPr marL="914400" lvl="1" indent="-349250" algn="l" rtl="0">
              <a:lnSpc>
                <a:spcPct val="115000"/>
              </a:lnSpc>
              <a:spcBef>
                <a:spcPts val="0"/>
              </a:spcBef>
              <a:spcAft>
                <a:spcPts val="0"/>
              </a:spcAft>
              <a:buClr>
                <a:srgbClr val="6D9EEB"/>
              </a:buClr>
              <a:buSzPts val="1900"/>
              <a:buChar char="-"/>
            </a:pPr>
            <a:r>
              <a:rPr lang="en-US" sz="1900" u="sng" dirty="0">
                <a:solidFill>
                  <a:srgbClr val="6D9EEB"/>
                </a:solidFill>
                <a:hlinkClick r:id="rId5">
                  <a:extLst>
                    <a:ext uri="{A12FA001-AC4F-418D-AE19-62706E023703}">
                      <ahyp:hlinkClr xmlns:ahyp="http://schemas.microsoft.com/office/drawing/2018/hyperlinkcolor" val="tx"/>
                    </a:ext>
                  </a:extLst>
                </a:hlinkClick>
              </a:rPr>
              <a:t>https://www.linkedin.com/pulse/continuous-testing-devops-dan-ashby/</a:t>
            </a:r>
            <a:endParaRPr sz="1900" dirty="0">
              <a:solidFill>
                <a:srgbClr val="6D9EEB"/>
              </a:solidFill>
            </a:endParaRPr>
          </a:p>
        </p:txBody>
      </p:sp>
    </p:spTree>
    <p:extLst>
      <p:ext uri="{BB962C8B-B14F-4D97-AF65-F5344CB8AC3E}">
        <p14:creationId xmlns:p14="http://schemas.microsoft.com/office/powerpoint/2010/main" val="3090268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7"/>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6000"/>
              <a:buFont typeface="Arial"/>
              <a:buNone/>
            </a:pPr>
            <a:r>
              <a:rPr lang="en-US"/>
              <a:t>Q&amp;A</a:t>
            </a:r>
            <a:endParaRPr/>
          </a:p>
        </p:txBody>
      </p:sp>
      <p:sp>
        <p:nvSpPr>
          <p:cNvPr id="717" name="Google Shape;717;p17"/>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Instructor Notes</a:t>
            </a:r>
            <a:endParaRPr/>
          </a:p>
        </p:txBody>
      </p:sp>
      <p:sp>
        <p:nvSpPr>
          <p:cNvPr id="718" name="Google Shape;718;p17"/>
          <p:cNvSpPr txBox="1">
            <a:spLocks noGrp="1"/>
          </p:cNvSpPr>
          <p:nvPr>
            <p:ph type="ftr" idx="11"/>
          </p:nvPr>
        </p:nvSpPr>
        <p:spPr>
          <a:xfrm>
            <a:off x="4038600" y="10404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719" name="Google Shape;71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32002541ac_0_27"/>
          <p:cNvSpPr txBox="1">
            <a:spLocks noGrp="1"/>
          </p:cNvSpPr>
          <p:nvPr>
            <p:ph type="title"/>
          </p:nvPr>
        </p:nvSpPr>
        <p:spPr>
          <a:xfrm>
            <a:off x="1097275" y="286600"/>
            <a:ext cx="108135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Seen any software failures in real life?</a:t>
            </a:r>
            <a:endParaRPr/>
          </a:p>
        </p:txBody>
      </p:sp>
      <p:sp>
        <p:nvSpPr>
          <p:cNvPr id="208" name="Google Shape;208;g132002541ac_0_27"/>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09" name="Google Shape;209;g132002541ac_0_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sp>
        <p:nvSpPr>
          <p:cNvPr id="210" name="Google Shape;210;g132002541ac_0_27"/>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sp>
        <p:nvSpPr>
          <p:cNvPr id="211" name="Google Shape;211;g132002541ac_0_27"/>
          <p:cNvSpPr txBox="1">
            <a:spLocks noGrp="1"/>
          </p:cNvSpPr>
          <p:nvPr>
            <p:ph type="body" idx="4294967295"/>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A smartphone mapping app showed a museum in middle of river – A basic functionality failure</a:t>
            </a:r>
            <a:endParaRPr/>
          </a:p>
          <a:p>
            <a:pPr marL="384048" lvl="1" indent="-182880" algn="l" rtl="0">
              <a:lnSpc>
                <a:spcPct val="90000"/>
              </a:lnSpc>
              <a:spcBef>
                <a:spcPts val="400"/>
              </a:spcBef>
              <a:spcAft>
                <a:spcPts val="0"/>
              </a:spcAft>
              <a:buSzPts val="1800"/>
              <a:buChar char="►"/>
            </a:pPr>
            <a:r>
              <a:rPr lang="en-US"/>
              <a:t>Ariane 5 crashed 40 sec after takeoff because of incorrect calculation by its inertial reference system that was taken from Ariane 4 – An incompatible component reuse</a:t>
            </a:r>
            <a:endParaRPr/>
          </a:p>
          <a:p>
            <a:pPr marL="384048" lvl="1" indent="-182880" algn="l" rtl="0">
              <a:lnSpc>
                <a:spcPct val="90000"/>
              </a:lnSpc>
              <a:spcBef>
                <a:spcPts val="400"/>
              </a:spcBef>
              <a:spcAft>
                <a:spcPts val="0"/>
              </a:spcAft>
              <a:buSzPts val="1800"/>
              <a:buChar char="►"/>
            </a:pPr>
            <a:r>
              <a:rPr lang="en-US"/>
              <a:t>UK’s top 10 most wanted criminals went down due to un-expected issue – A performance failure</a:t>
            </a:r>
            <a:endParaRPr/>
          </a:p>
          <a:p>
            <a:pPr marL="384048" lvl="1" indent="-182880" algn="l" rtl="0">
              <a:lnSpc>
                <a:spcPct val="90000"/>
              </a:lnSpc>
              <a:spcBef>
                <a:spcPts val="400"/>
              </a:spcBef>
              <a:spcAft>
                <a:spcPts val="0"/>
              </a:spcAft>
              <a:buSzPts val="1800"/>
              <a:buChar char="►"/>
            </a:pPr>
            <a:r>
              <a:rPr lang="en-US"/>
              <a:t>A change in billing system of an electrical provider blacked out a city – An upgrade failure</a:t>
            </a:r>
            <a:endParaRPr/>
          </a:p>
          <a:p>
            <a:pPr marL="384048" lvl="1" indent="-182880" algn="l" rtl="0">
              <a:lnSpc>
                <a:spcPct val="90000"/>
              </a:lnSpc>
              <a:spcBef>
                <a:spcPts val="400"/>
              </a:spcBef>
              <a:spcAft>
                <a:spcPts val="0"/>
              </a:spcAft>
              <a:buSzPts val="1800"/>
              <a:buChar char="►"/>
            </a:pPr>
            <a:r>
              <a:rPr lang="en-US"/>
              <a:t>A wide area blacked-out due to a hacking incident occurred in Ukraine – A security failure</a:t>
            </a:r>
            <a:endParaRPr/>
          </a:p>
        </p:txBody>
      </p:sp>
      <p:pic>
        <p:nvPicPr>
          <p:cNvPr id="3" name="Picture 2">
            <a:extLst>
              <a:ext uri="{FF2B5EF4-FFF2-40B4-BE49-F238E27FC236}">
                <a16:creationId xmlns:a16="http://schemas.microsoft.com/office/drawing/2014/main" id="{FCEA8A49-4A9D-4314-85CA-A1C15C677399}"/>
              </a:ext>
            </a:extLst>
          </p:cNvPr>
          <p:cNvPicPr>
            <a:picLocks noChangeAspect="1"/>
          </p:cNvPicPr>
          <p:nvPr/>
        </p:nvPicPr>
        <p:blipFill>
          <a:blip r:embed="rId3"/>
          <a:stretch>
            <a:fillRect/>
          </a:stretch>
        </p:blipFill>
        <p:spPr>
          <a:xfrm>
            <a:off x="10218362" y="4627844"/>
            <a:ext cx="1349524" cy="13495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32002541ac_0_21"/>
          <p:cNvSpPr txBox="1">
            <a:spLocks noGrp="1"/>
          </p:cNvSpPr>
          <p:nvPr>
            <p:ph type="ctrTitle"/>
          </p:nvPr>
        </p:nvSpPr>
        <p:spPr>
          <a:xfrm>
            <a:off x="1097280" y="758951"/>
            <a:ext cx="10058400" cy="51465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6000"/>
              <a:buNone/>
            </a:pPr>
            <a:r>
              <a:rPr lang="en-US"/>
              <a:t>So software can fail because of different types of issues functional, performance, security, integration, upgrade process, etc</a:t>
            </a:r>
            <a:endParaRPr/>
          </a:p>
        </p:txBody>
      </p:sp>
      <p:sp>
        <p:nvSpPr>
          <p:cNvPr id="217" name="Google Shape;217;g132002541ac_0_21"/>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18" name="Google Shape;218;g132002541ac_0_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sp>
        <p:nvSpPr>
          <p:cNvPr id="219" name="Google Shape;219;g132002541ac_0_21"/>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32071ea513_0_8"/>
          <p:cNvSpPr txBox="1">
            <a:spLocks noGrp="1"/>
          </p:cNvSpPr>
          <p:nvPr>
            <p:ph type="title"/>
          </p:nvPr>
        </p:nvSpPr>
        <p:spPr>
          <a:xfrm>
            <a:off x="8322906" y="415635"/>
            <a:ext cx="3030900" cy="2286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Arial"/>
              <a:buNone/>
            </a:pPr>
            <a:r>
              <a:rPr lang="en-US"/>
              <a:t>Why do failures happen?</a:t>
            </a:r>
            <a:endParaRPr/>
          </a:p>
        </p:txBody>
      </p:sp>
      <p:sp>
        <p:nvSpPr>
          <p:cNvPr id="225" name="Google Shape;225;g132071ea513_0_8"/>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26" name="Google Shape;226;g132071ea513_0_8"/>
          <p:cNvSpPr txBox="1">
            <a:spLocks noGrp="1"/>
          </p:cNvSpPr>
          <p:nvPr>
            <p:ph type="body" idx="2"/>
          </p:nvPr>
        </p:nvSpPr>
        <p:spPr>
          <a:xfrm>
            <a:off x="8322906" y="2747356"/>
            <a:ext cx="3030900" cy="337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1500"/>
              <a:buFont typeface="Arial"/>
              <a:buNone/>
            </a:pPr>
            <a:r>
              <a:rPr lang="en-US"/>
              <a:t>Humans are prone to making Mistakes</a:t>
            </a: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r>
              <a:rPr lang="en-US"/>
              <a:t>Failures</a:t>
            </a:r>
            <a:endParaRPr/>
          </a:p>
          <a:p>
            <a:pPr marL="457200" lvl="0" indent="-323850" algn="l" rtl="0">
              <a:lnSpc>
                <a:spcPct val="90000"/>
              </a:lnSpc>
              <a:spcBef>
                <a:spcPts val="0"/>
              </a:spcBef>
              <a:spcAft>
                <a:spcPts val="0"/>
              </a:spcAft>
              <a:buSzPts val="1500"/>
              <a:buChar char="-"/>
            </a:pPr>
            <a:r>
              <a:rPr lang="en-US"/>
              <a:t>Event when a user experiences a problem</a:t>
            </a: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r>
              <a:rPr lang="en-US"/>
              <a:t>Fault</a:t>
            </a:r>
            <a:endParaRPr/>
          </a:p>
          <a:p>
            <a:pPr marL="457200" lvl="0" indent="-323850" algn="l" rtl="0">
              <a:lnSpc>
                <a:spcPct val="90000"/>
              </a:lnSpc>
              <a:spcBef>
                <a:spcPts val="0"/>
              </a:spcBef>
              <a:spcAft>
                <a:spcPts val="0"/>
              </a:spcAft>
              <a:buSzPts val="1500"/>
              <a:buChar char="-"/>
            </a:pPr>
            <a:r>
              <a:rPr lang="en-US"/>
              <a:t>A failure is caused by a fault in software</a:t>
            </a:r>
            <a:endParaRPr/>
          </a:p>
          <a:p>
            <a:pPr marL="0" lvl="0" indent="0" algn="l" rtl="0">
              <a:lnSpc>
                <a:spcPct val="90000"/>
              </a:lnSpc>
              <a:spcBef>
                <a:spcPts val="0"/>
              </a:spcBef>
              <a:spcAft>
                <a:spcPts val="0"/>
              </a:spcAft>
              <a:buSzPts val="1500"/>
              <a:buNone/>
            </a:pPr>
            <a:endParaRPr/>
          </a:p>
          <a:p>
            <a:pPr marL="0" lvl="0" indent="0" algn="l" rtl="0">
              <a:lnSpc>
                <a:spcPct val="90000"/>
              </a:lnSpc>
              <a:spcBef>
                <a:spcPts val="0"/>
              </a:spcBef>
              <a:spcAft>
                <a:spcPts val="0"/>
              </a:spcAft>
              <a:buSzPts val="1500"/>
              <a:buNone/>
            </a:pPr>
            <a:r>
              <a:rPr lang="en-US"/>
              <a:t>Error</a:t>
            </a:r>
            <a:endParaRPr/>
          </a:p>
          <a:p>
            <a:pPr marL="457200" lvl="0" indent="-323850" algn="l" rtl="0">
              <a:lnSpc>
                <a:spcPct val="90000"/>
              </a:lnSpc>
              <a:spcBef>
                <a:spcPts val="0"/>
              </a:spcBef>
              <a:spcAft>
                <a:spcPts val="0"/>
              </a:spcAft>
              <a:buSzPts val="1500"/>
              <a:buChar char="-"/>
            </a:pPr>
            <a:r>
              <a:rPr lang="en-US"/>
              <a:t>The cause of fault is an error or mistake by a person</a:t>
            </a:r>
            <a:endParaRPr/>
          </a:p>
        </p:txBody>
      </p:sp>
      <p:sp>
        <p:nvSpPr>
          <p:cNvPr id="227" name="Google Shape;227;g132071ea513_0_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grpSp>
        <p:nvGrpSpPr>
          <p:cNvPr id="228" name="Google Shape;228;g132071ea513_0_8"/>
          <p:cNvGrpSpPr/>
          <p:nvPr/>
        </p:nvGrpSpPr>
        <p:grpSpPr>
          <a:xfrm>
            <a:off x="3267433" y="1005842"/>
            <a:ext cx="1659600" cy="4314865"/>
            <a:chOff x="770408" y="1542"/>
            <a:chExt cx="1659600" cy="4314865"/>
          </a:xfrm>
        </p:grpSpPr>
        <p:sp>
          <p:nvSpPr>
            <p:cNvPr id="229" name="Google Shape;229;g132071ea513_0_8"/>
            <p:cNvSpPr/>
            <p:nvPr/>
          </p:nvSpPr>
          <p:spPr>
            <a:xfrm>
              <a:off x="770408" y="1542"/>
              <a:ext cx="1659600" cy="9957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132071ea513_0_8"/>
            <p:cNvSpPr txBox="1"/>
            <p:nvPr/>
          </p:nvSpPr>
          <p:spPr>
            <a:xfrm>
              <a:off x="799572" y="30706"/>
              <a:ext cx="1601400" cy="9375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rgbClr val="FFFFFF"/>
                  </a:solidFill>
                  <a:latin typeface="Palatino Linotype"/>
                  <a:ea typeface="Palatino Linotype"/>
                  <a:cs typeface="Palatino Linotype"/>
                  <a:sym typeface="Palatino Linotype"/>
                </a:rPr>
                <a:t>Mistake/Error</a:t>
              </a:r>
              <a:endParaRPr sz="1500" b="0" i="0" u="none" strike="noStrike" cap="none">
                <a:solidFill>
                  <a:srgbClr val="FFFFFF"/>
                </a:solidFill>
                <a:latin typeface="Palatino Linotype"/>
                <a:ea typeface="Palatino Linotype"/>
                <a:cs typeface="Palatino Linotype"/>
                <a:sym typeface="Palatino Linotype"/>
              </a:endParaRPr>
            </a:p>
          </p:txBody>
        </p:sp>
        <p:sp>
          <p:nvSpPr>
            <p:cNvPr id="231" name="Google Shape;231;g132071ea513_0_8"/>
            <p:cNvSpPr/>
            <p:nvPr/>
          </p:nvSpPr>
          <p:spPr>
            <a:xfrm rot="5400000">
              <a:off x="1424238" y="1113486"/>
              <a:ext cx="351900" cy="4116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132071ea513_0_8"/>
            <p:cNvSpPr txBox="1"/>
            <p:nvPr/>
          </p:nvSpPr>
          <p:spPr>
            <a:xfrm>
              <a:off x="1476727" y="1143336"/>
              <a:ext cx="246900" cy="246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FFFFFF"/>
                </a:solidFill>
                <a:latin typeface="Palatino Linotype"/>
                <a:ea typeface="Palatino Linotype"/>
                <a:cs typeface="Palatino Linotype"/>
                <a:sym typeface="Palatino Linotype"/>
              </a:endParaRPr>
            </a:p>
          </p:txBody>
        </p:sp>
        <p:sp>
          <p:nvSpPr>
            <p:cNvPr id="233" name="Google Shape;233;g132071ea513_0_8"/>
            <p:cNvSpPr/>
            <p:nvPr/>
          </p:nvSpPr>
          <p:spPr>
            <a:xfrm>
              <a:off x="770408" y="1661125"/>
              <a:ext cx="1659600" cy="9957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132071ea513_0_8"/>
            <p:cNvSpPr txBox="1"/>
            <p:nvPr/>
          </p:nvSpPr>
          <p:spPr>
            <a:xfrm>
              <a:off x="799572" y="1690289"/>
              <a:ext cx="1601400" cy="9375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rgbClr val="FFFFFF"/>
                  </a:solidFill>
                  <a:latin typeface="Palatino Linotype"/>
                  <a:ea typeface="Palatino Linotype"/>
                  <a:cs typeface="Palatino Linotype"/>
                  <a:sym typeface="Palatino Linotype"/>
                </a:rPr>
                <a:t>Defect/Fault/Bug</a:t>
              </a:r>
              <a:endParaRPr sz="1500" b="0" i="0" u="none" strike="noStrike" cap="none">
                <a:solidFill>
                  <a:srgbClr val="FFFFFF"/>
                </a:solidFill>
                <a:latin typeface="Palatino Linotype"/>
                <a:ea typeface="Palatino Linotype"/>
                <a:cs typeface="Palatino Linotype"/>
                <a:sym typeface="Palatino Linotype"/>
              </a:endParaRPr>
            </a:p>
          </p:txBody>
        </p:sp>
        <p:sp>
          <p:nvSpPr>
            <p:cNvPr id="235" name="Google Shape;235;g132071ea513_0_8"/>
            <p:cNvSpPr/>
            <p:nvPr/>
          </p:nvSpPr>
          <p:spPr>
            <a:xfrm rot="5400000">
              <a:off x="1424238" y="2773068"/>
              <a:ext cx="351900" cy="411600"/>
            </a:xfrm>
            <a:prstGeom prst="rightArrow">
              <a:avLst>
                <a:gd name="adj1" fmla="val 60000"/>
                <a:gd name="adj2" fmla="val 50000"/>
              </a:avLst>
            </a:prstGeom>
            <a:solidFill>
              <a:srgbClr val="B4BB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132071ea513_0_8"/>
            <p:cNvSpPr txBox="1"/>
            <p:nvPr/>
          </p:nvSpPr>
          <p:spPr>
            <a:xfrm>
              <a:off x="1476727" y="2802918"/>
              <a:ext cx="246900" cy="246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FFFFFF"/>
                </a:solidFill>
                <a:latin typeface="Palatino Linotype"/>
                <a:ea typeface="Palatino Linotype"/>
                <a:cs typeface="Palatino Linotype"/>
                <a:sym typeface="Palatino Linotype"/>
              </a:endParaRPr>
            </a:p>
          </p:txBody>
        </p:sp>
        <p:sp>
          <p:nvSpPr>
            <p:cNvPr id="237" name="Google Shape;237;g132071ea513_0_8"/>
            <p:cNvSpPr/>
            <p:nvPr/>
          </p:nvSpPr>
          <p:spPr>
            <a:xfrm>
              <a:off x="770408" y="3320707"/>
              <a:ext cx="1659600" cy="995700"/>
            </a:xfrm>
            <a:prstGeom prst="roundRect">
              <a:avLst>
                <a:gd name="adj" fmla="val 10000"/>
              </a:avLst>
            </a:prstGeom>
            <a:solidFill>
              <a:srgbClr val="6076B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132071ea513_0_8"/>
            <p:cNvSpPr txBox="1"/>
            <p:nvPr/>
          </p:nvSpPr>
          <p:spPr>
            <a:xfrm>
              <a:off x="799572" y="3349871"/>
              <a:ext cx="1601400" cy="937500"/>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rgbClr val="FFFFFF"/>
                  </a:solidFill>
                  <a:latin typeface="Palatino Linotype"/>
                  <a:ea typeface="Palatino Linotype"/>
                  <a:cs typeface="Palatino Linotype"/>
                  <a:sym typeface="Palatino Linotype"/>
                </a:rPr>
                <a:t>Failure</a:t>
              </a:r>
              <a:endParaRPr sz="1500" b="0" i="0" u="none" strike="noStrike" cap="none">
                <a:solidFill>
                  <a:srgbClr val="FFFFFF"/>
                </a:solidFill>
                <a:latin typeface="Palatino Linotype"/>
                <a:ea typeface="Palatino Linotype"/>
                <a:cs typeface="Palatino Linotype"/>
                <a:sym typeface="Palatino Linotype"/>
              </a:endParaRPr>
            </a:p>
          </p:txBody>
        </p:sp>
      </p:grpSp>
      <p:sp>
        <p:nvSpPr>
          <p:cNvPr id="239" name="Google Shape;239;g132071ea513_0_8"/>
          <p:cNvSpPr txBox="1">
            <a:spLocks noGrp="1"/>
          </p:cNvSpPr>
          <p:nvPr>
            <p:ph type="title" idx="3"/>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8"/>
                                        </p:tgtEl>
                                        <p:attrNameLst>
                                          <p:attrName>style.visibility</p:attrName>
                                        </p:attrNameLst>
                                      </p:cBhvr>
                                      <p:to>
                                        <p:strVal val="visible"/>
                                      </p:to>
                                    </p:set>
                                    <p:animEffect transition="in" filter="fade">
                                      <p:cBhvr>
                                        <p:cTn id="9"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132002541ac_0_6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dk1"/>
              </a:buClr>
              <a:buSzPts val="4800"/>
              <a:buFont typeface="Arial"/>
              <a:buNone/>
            </a:pPr>
            <a:r>
              <a:rPr lang="en-US"/>
              <a:t>Causes of failures</a:t>
            </a:r>
            <a:endParaRPr/>
          </a:p>
        </p:txBody>
      </p:sp>
      <p:sp>
        <p:nvSpPr>
          <p:cNvPr id="245" name="Google Shape;245;g132002541ac_0_64"/>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1400"/>
              </a:spcBef>
              <a:spcAft>
                <a:spcPts val="0"/>
              </a:spcAft>
              <a:buSzPts val="2000"/>
              <a:buChar char=" "/>
            </a:pPr>
            <a:endParaRPr/>
          </a:p>
          <a:p>
            <a:pPr marL="384048" lvl="1" indent="-182880" algn="l" rtl="0">
              <a:lnSpc>
                <a:spcPct val="90000"/>
              </a:lnSpc>
              <a:spcBef>
                <a:spcPts val="400"/>
              </a:spcBef>
              <a:spcAft>
                <a:spcPts val="0"/>
              </a:spcAft>
              <a:buSzPts val="1800"/>
              <a:buChar char="►"/>
            </a:pPr>
            <a:r>
              <a:rPr lang="en-US"/>
              <a:t>System Complexity</a:t>
            </a:r>
            <a:endParaRPr/>
          </a:p>
          <a:p>
            <a:pPr marL="384048" lvl="1" indent="-182880" algn="l" rtl="0">
              <a:lnSpc>
                <a:spcPct val="90000"/>
              </a:lnSpc>
              <a:spcBef>
                <a:spcPts val="400"/>
              </a:spcBef>
              <a:spcAft>
                <a:spcPts val="0"/>
              </a:spcAft>
              <a:buSzPts val="1800"/>
              <a:buChar char="►"/>
            </a:pPr>
            <a:r>
              <a:rPr lang="en-US"/>
              <a:t>Deadlines Pressure</a:t>
            </a:r>
            <a:endParaRPr/>
          </a:p>
          <a:p>
            <a:pPr marL="384048" lvl="1" indent="-182880" algn="l" rtl="0">
              <a:lnSpc>
                <a:spcPct val="90000"/>
              </a:lnSpc>
              <a:spcBef>
                <a:spcPts val="400"/>
              </a:spcBef>
              <a:spcAft>
                <a:spcPts val="0"/>
              </a:spcAft>
              <a:buSzPts val="1800"/>
              <a:buChar char="►"/>
            </a:pPr>
            <a:r>
              <a:rPr lang="en-US"/>
              <a:t>Organizational Limitations/Issues</a:t>
            </a:r>
            <a:endParaRPr/>
          </a:p>
          <a:p>
            <a:pPr marL="384048" lvl="1" indent="-182880" algn="l" rtl="0">
              <a:lnSpc>
                <a:spcPct val="90000"/>
              </a:lnSpc>
              <a:spcBef>
                <a:spcPts val="400"/>
              </a:spcBef>
              <a:spcAft>
                <a:spcPts val="0"/>
              </a:spcAft>
              <a:buSzPts val="1800"/>
              <a:buChar char="►"/>
            </a:pPr>
            <a:r>
              <a:rPr lang="en-US"/>
              <a:t>Resource Capabilities</a:t>
            </a:r>
            <a:endParaRPr/>
          </a:p>
          <a:p>
            <a:pPr marL="384048" lvl="1" indent="-182880" algn="l" rtl="0">
              <a:lnSpc>
                <a:spcPct val="90000"/>
              </a:lnSpc>
              <a:spcBef>
                <a:spcPts val="400"/>
              </a:spcBef>
              <a:spcAft>
                <a:spcPts val="0"/>
              </a:spcAft>
              <a:buSzPts val="1800"/>
              <a:buChar char="►"/>
            </a:pPr>
            <a:r>
              <a:rPr lang="en-US"/>
              <a:t>Limitations of knowledge available at that time</a:t>
            </a:r>
            <a:endParaRPr/>
          </a:p>
          <a:p>
            <a:pPr marL="384048" lvl="1" indent="-182880" algn="l" rtl="0">
              <a:lnSpc>
                <a:spcPct val="90000"/>
              </a:lnSpc>
              <a:spcBef>
                <a:spcPts val="400"/>
              </a:spcBef>
              <a:spcAft>
                <a:spcPts val="0"/>
              </a:spcAft>
              <a:buSzPts val="1800"/>
              <a:buChar char="►"/>
            </a:pPr>
            <a:r>
              <a:rPr lang="en-US"/>
              <a:t>Algorithms limitations</a:t>
            </a:r>
            <a:endParaRPr/>
          </a:p>
          <a:p>
            <a:pPr marL="384048" lvl="1" indent="-182880" algn="l" rtl="0">
              <a:lnSpc>
                <a:spcPct val="90000"/>
              </a:lnSpc>
              <a:spcBef>
                <a:spcPts val="400"/>
              </a:spcBef>
              <a:spcAft>
                <a:spcPts val="0"/>
              </a:spcAft>
              <a:buSzPts val="1800"/>
              <a:buChar char="►"/>
            </a:pPr>
            <a:r>
              <a:rPr lang="en-US"/>
              <a:t>Misunderstanding requirements</a:t>
            </a:r>
            <a:endParaRPr/>
          </a:p>
          <a:p>
            <a:pPr marL="384048" lvl="1" indent="-182880" algn="l" rtl="0">
              <a:lnSpc>
                <a:spcPct val="90000"/>
              </a:lnSpc>
              <a:spcBef>
                <a:spcPts val="400"/>
              </a:spcBef>
              <a:spcAft>
                <a:spcPts val="0"/>
              </a:spcAft>
              <a:buSzPts val="1800"/>
              <a:buChar char="►"/>
            </a:pPr>
            <a:r>
              <a:rPr lang="en-US"/>
              <a:t>Typing Mistakes</a:t>
            </a:r>
            <a:endParaRPr/>
          </a:p>
        </p:txBody>
      </p:sp>
      <p:sp>
        <p:nvSpPr>
          <p:cNvPr id="246" name="Google Shape;246;g132002541ac_0_64"/>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47" name="Google Shape;247;g132002541ac_0_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sp>
        <p:nvSpPr>
          <p:cNvPr id="248" name="Google Shape;248;g132002541ac_0_64"/>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32071ea513_0_5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4800"/>
              <a:buFont typeface="Arial"/>
              <a:buNone/>
            </a:pPr>
            <a:r>
              <a:rPr lang="en-US" sz="4800"/>
              <a:t>How to avoid or rectify?</a:t>
            </a:r>
            <a:endParaRPr sz="4800"/>
          </a:p>
        </p:txBody>
      </p:sp>
      <p:sp>
        <p:nvSpPr>
          <p:cNvPr id="254" name="Google Shape;254;g132071ea513_0_50"/>
          <p:cNvSpPr txBox="1">
            <a:spLocks noGrp="1"/>
          </p:cNvSpPr>
          <p:nvPr>
            <p:ph type="ftr" idx="11"/>
          </p:nvPr>
        </p:nvSpPr>
        <p:spPr>
          <a:xfrm>
            <a:off x="4038600" y="10404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SQA</a:t>
            </a:r>
            <a:endParaRPr/>
          </a:p>
        </p:txBody>
      </p:sp>
      <p:sp>
        <p:nvSpPr>
          <p:cNvPr id="255" name="Google Shape;255;g132071ea513_0_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9</a:t>
            </a:fld>
            <a:endParaRPr/>
          </a:p>
        </p:txBody>
      </p:sp>
      <p:sp>
        <p:nvSpPr>
          <p:cNvPr id="256" name="Google Shape;256;g132071ea513_0_50"/>
          <p:cNvSpPr txBox="1">
            <a:spLocks noGrp="1"/>
          </p:cNvSpPr>
          <p:nvPr>
            <p:ph type="title" idx="2"/>
          </p:nvPr>
        </p:nvSpPr>
        <p:spPr>
          <a:xfrm rot="-5400000">
            <a:off x="-2794000" y="3141250"/>
            <a:ext cx="6164100" cy="454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a:t>Why testing is important?</a:t>
            </a:r>
            <a:endParaRPr/>
          </a:p>
        </p:txBody>
      </p:sp>
      <p:sp>
        <p:nvSpPr>
          <p:cNvPr id="257" name="Google Shape;257;g132071ea513_0_50"/>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l" rtl="0">
              <a:spcBef>
                <a:spcPts val="1200"/>
              </a:spcBef>
              <a:spcAft>
                <a:spcPts val="0"/>
              </a:spcAft>
              <a:buNone/>
            </a:pPr>
            <a:r>
              <a:rPr lang="en-US"/>
              <a:t>Testing can contribute towards timely avoidance and rectification, if its well integrated with software development lifecycle</a:t>
            </a:r>
            <a:endParaRPr/>
          </a:p>
          <a:p>
            <a:pPr marL="0" lvl="0" indent="0" algn="l" rtl="0">
              <a:spcBef>
                <a:spcPts val="120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TechLift 1">
      <a:dk1>
        <a:srgbClr val="333333"/>
      </a:dk1>
      <a:lt1>
        <a:srgbClr val="F2F2F2"/>
      </a:lt1>
      <a:dk2>
        <a:srgbClr val="273C75"/>
      </a:dk2>
      <a:lt2>
        <a:srgbClr val="FDB823"/>
      </a:lt2>
      <a:accent1>
        <a:srgbClr val="0BE881"/>
      </a:accent1>
      <a:accent2>
        <a:srgbClr val="FED330"/>
      </a:accent2>
      <a:accent3>
        <a:srgbClr val="0097E6"/>
      </a:accent3>
      <a:accent4>
        <a:srgbClr val="FA8231"/>
      </a:accent4>
      <a:accent5>
        <a:srgbClr val="8E44AD"/>
      </a:accent5>
      <a:accent6>
        <a:srgbClr val="FA8231"/>
      </a:accent6>
      <a:hlink>
        <a:srgbClr val="ED1B24"/>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5907</TotalTime>
  <Words>1512</Words>
  <Application>Microsoft Office PowerPoint</Application>
  <PresentationFormat>Widescreen</PresentationFormat>
  <Paragraphs>317</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Noto Sans</vt:lpstr>
      <vt:lpstr>Noto Sans Symbols</vt:lpstr>
      <vt:lpstr>Arial</vt:lpstr>
      <vt:lpstr>Times New Roman</vt:lpstr>
      <vt:lpstr>Calibri</vt:lpstr>
      <vt:lpstr>Palatino Linotype</vt:lpstr>
      <vt:lpstr>Theme1</vt:lpstr>
      <vt:lpstr>Fundamentals</vt:lpstr>
      <vt:lpstr>What you will learn Today</vt:lpstr>
      <vt:lpstr>Table of Content</vt:lpstr>
      <vt:lpstr>Introduction to Software Testing</vt:lpstr>
      <vt:lpstr>Seen any software failures in real life?</vt:lpstr>
      <vt:lpstr>So software can fail because of different types of issues functional, performance, security, integration, upgrade process, etc</vt:lpstr>
      <vt:lpstr>Why do failures happen?</vt:lpstr>
      <vt:lpstr>Causes of failures</vt:lpstr>
      <vt:lpstr>How to avoid or rectify?</vt:lpstr>
      <vt:lpstr>Basic Definitions</vt:lpstr>
      <vt:lpstr>Typical Objectives</vt:lpstr>
      <vt:lpstr>When do we test?</vt:lpstr>
      <vt:lpstr>Basic Testing Process</vt:lpstr>
      <vt:lpstr>Testing, Quality Control and Quality Assurance</vt:lpstr>
      <vt:lpstr>Verification and Validation</vt:lpstr>
      <vt:lpstr>Static and Dynamic Testing</vt:lpstr>
      <vt:lpstr>Who are Software Tester</vt:lpstr>
      <vt:lpstr>Domain knowledge required for better testing</vt:lpstr>
      <vt:lpstr>Tech stack knowledge required for QA</vt:lpstr>
      <vt:lpstr>Understanding of available tools for QAs</vt:lpstr>
      <vt:lpstr>Good Analytical skills</vt:lpstr>
      <vt:lpstr>Good Analytical skills</vt:lpstr>
      <vt:lpstr>Good Communication skills</vt:lpstr>
      <vt:lpstr>A Good software tester</vt:lpstr>
      <vt:lpstr>Exercise</vt:lpstr>
      <vt:lpstr>Applications and Systems</vt:lpstr>
      <vt:lpstr>2-tire and 3-tier Architecture</vt:lpstr>
      <vt:lpstr>Monolithic vs Micro-service architecture</vt:lpstr>
      <vt:lpstr>Mobile Applications</vt:lpstr>
      <vt:lpstr>Mobile App with backend</vt:lpstr>
      <vt:lpstr>Getting Started with Functional Testing</vt:lpstr>
      <vt:lpstr>Example of Functional Testing</vt:lpstr>
      <vt:lpstr>Other Possibilities</vt:lpstr>
      <vt:lpstr>Possible test scenarios for a login?</vt:lpstr>
      <vt:lpstr>Possible test scenarios for a login?</vt:lpstr>
      <vt:lpstr>Exercise</vt:lpstr>
      <vt:lpstr>What to do when you are given an application for testing?</vt:lpstr>
      <vt:lpstr>Understand and Document Functionality</vt:lpstr>
      <vt:lpstr>Exercise</vt:lpstr>
      <vt:lpstr>Reading Break and Exercise</vt:lpstr>
      <vt:lpstr>Reading</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dc:title>
  <dc:creator>P@SHA;TechLift</dc:creator>
  <cp:lastModifiedBy>Maria Azmat</cp:lastModifiedBy>
  <cp:revision>20</cp:revision>
  <dcterms:created xsi:type="dcterms:W3CDTF">2022-05-13T01:00:56Z</dcterms:created>
  <dcterms:modified xsi:type="dcterms:W3CDTF">2022-10-19T05:40:38Z</dcterms:modified>
</cp:coreProperties>
</file>